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</p:sldMasterIdLst>
  <p:notesMasterIdLst>
    <p:notesMasterId r:id="rId52"/>
  </p:notesMasterIdLst>
  <p:sldIdLst>
    <p:sldId id="265" r:id="rId2"/>
    <p:sldId id="263" r:id="rId3"/>
    <p:sldId id="266" r:id="rId4"/>
    <p:sldId id="268" r:id="rId5"/>
    <p:sldId id="269" r:id="rId6"/>
    <p:sldId id="271" r:id="rId7"/>
    <p:sldId id="273" r:id="rId8"/>
    <p:sldId id="341" r:id="rId9"/>
    <p:sldId id="274" r:id="rId10"/>
    <p:sldId id="279" r:id="rId11"/>
    <p:sldId id="280" r:id="rId12"/>
    <p:sldId id="281" r:id="rId13"/>
    <p:sldId id="289" r:id="rId14"/>
    <p:sldId id="290" r:id="rId15"/>
    <p:sldId id="291" r:id="rId16"/>
    <p:sldId id="297" r:id="rId17"/>
    <p:sldId id="298" r:id="rId18"/>
    <p:sldId id="299" r:id="rId19"/>
    <p:sldId id="300" r:id="rId20"/>
    <p:sldId id="337" r:id="rId21"/>
    <p:sldId id="301" r:id="rId22"/>
    <p:sldId id="303" r:id="rId23"/>
    <p:sldId id="330" r:id="rId24"/>
    <p:sldId id="333" r:id="rId25"/>
    <p:sldId id="332" r:id="rId26"/>
    <p:sldId id="335" r:id="rId27"/>
    <p:sldId id="331" r:id="rId28"/>
    <p:sldId id="338" r:id="rId29"/>
    <p:sldId id="339" r:id="rId30"/>
    <p:sldId id="340" r:id="rId31"/>
    <p:sldId id="305" r:id="rId32"/>
    <p:sldId id="306" r:id="rId33"/>
    <p:sldId id="307" r:id="rId34"/>
    <p:sldId id="308" r:id="rId35"/>
    <p:sldId id="309" r:id="rId36"/>
    <p:sldId id="310" r:id="rId37"/>
    <p:sldId id="311" r:id="rId38"/>
    <p:sldId id="312" r:id="rId39"/>
    <p:sldId id="313" r:id="rId40"/>
    <p:sldId id="282" r:id="rId41"/>
    <p:sldId id="283" r:id="rId42"/>
    <p:sldId id="315" r:id="rId43"/>
    <p:sldId id="285" r:id="rId44"/>
    <p:sldId id="286" r:id="rId45"/>
    <p:sldId id="288" r:id="rId46"/>
    <p:sldId id="342" r:id="rId47"/>
    <p:sldId id="343" r:id="rId48"/>
    <p:sldId id="316" r:id="rId49"/>
    <p:sldId id="278" r:id="rId50"/>
    <p:sldId id="292" r:id="rId51"/>
  </p:sldIdLst>
  <p:sldSz cx="9144000" cy="6858000" type="screen4x3"/>
  <p:notesSz cx="6858000" cy="994727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99FF"/>
    <a:srgbClr val="0066CC"/>
    <a:srgbClr val="0066FF"/>
    <a:srgbClr val="3366FF"/>
    <a:srgbClr val="6699FF"/>
    <a:srgbClr val="FBFDA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731" autoAdjust="0"/>
    <p:restoredTop sz="98911" autoAdjust="0"/>
  </p:normalViewPr>
  <p:slideViewPr>
    <p:cSldViewPr>
      <p:cViewPr>
        <p:scale>
          <a:sx n="80" d="100"/>
          <a:sy n="80" d="100"/>
        </p:scale>
        <p:origin x="-996" y="36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5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8" y="5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/>
          <a:lstStyle>
            <a:lvl1pPr algn="r">
              <a:defRPr sz="1200"/>
            </a:lvl1pPr>
          </a:lstStyle>
          <a:p>
            <a:fld id="{F5A4B540-3F24-4435-B9FA-55076B4BAC53}" type="datetimeFigureOut">
              <a:rPr lang="ru-RU" smtClean="0"/>
              <a:pPr/>
              <a:t>11.02.2021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844" tIns="45920" rIns="91844" bIns="459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1" y="4724961"/>
            <a:ext cx="5486400" cy="4476274"/>
          </a:xfrm>
          <a:prstGeom prst="rect">
            <a:avLst/>
          </a:prstGeom>
        </p:spPr>
        <p:txBody>
          <a:bodyPr vert="horz" lIns="91844" tIns="45920" rIns="91844" bIns="459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190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8" y="9448190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 anchor="b"/>
          <a:lstStyle>
            <a:lvl1pPr algn="r">
              <a:defRPr sz="1200"/>
            </a:lvl1pPr>
          </a:lstStyle>
          <a:p>
            <a:fld id="{0F2B1C60-C7AB-4C94-A922-985BEECCD84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79517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73055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25</a:t>
            </a:fld>
            <a:endParaRPr lang="ru-RU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F2B1C60-C7AB-4C94-A922-985BEECCD84B}" type="slidenum">
              <a:rPr lang="ru-RU" smtClean="0"/>
              <a:pPr/>
              <a:t>35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67528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1241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Титульный слайд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hape 16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Shape 17"/>
          <p:cNvSpPr/>
          <p:nvPr/>
        </p:nvSpPr>
        <p:spPr>
          <a:xfrm>
            <a:off x="2051719" y="6597352"/>
            <a:ext cx="5976666" cy="2642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Правительство Самарской области</a:t>
            </a:r>
          </a:p>
        </p:txBody>
      </p:sp>
      <p:sp>
        <p:nvSpPr>
          <p:cNvPr id="18" name="Shape 18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Shape 19"/>
          <p:cNvSpPr>
            <a:spLocks noGrp="1"/>
          </p:cNvSpPr>
          <p:nvPr>
            <p:ph type="title"/>
          </p:nvPr>
        </p:nvSpPr>
        <p:spPr>
          <a:xfrm>
            <a:off x="685800" y="1628799"/>
            <a:ext cx="8458200" cy="1470026"/>
          </a:xfrm>
          <a:prstGeom prst="rect">
            <a:avLst/>
          </a:prstGeom>
        </p:spPr>
        <p:txBody>
          <a:bodyPr/>
          <a:lstStyle>
            <a:lvl1pPr indent="0">
              <a:defRPr sz="2800" b="1"/>
            </a:lvl1pPr>
          </a:lstStyle>
          <a:p>
            <a:r>
              <a:t>ЗАГОЛОВОК ПРЕЗЕНТАЦИИ</a:t>
            </a:r>
          </a:p>
        </p:txBody>
      </p:sp>
      <p:sp>
        <p:nvSpPr>
          <p:cNvPr id="20" name="Shape 20"/>
          <p:cNvSpPr>
            <a:spLocks noGrp="1"/>
          </p:cNvSpPr>
          <p:nvPr>
            <p:ph type="body" sz="quarter" idx="1"/>
          </p:nvPr>
        </p:nvSpPr>
        <p:spPr>
          <a:xfrm>
            <a:off x="2555775" y="4077072"/>
            <a:ext cx="6400801" cy="720081"/>
          </a:xfrm>
          <a:prstGeom prst="rect">
            <a:avLst/>
          </a:prstGeom>
        </p:spPr>
        <p:txBody>
          <a:bodyPr/>
          <a:lstStyle>
            <a:lvl1pPr marL="0" indent="0" algn="r">
              <a:spcBef>
                <a:spcPts val="400"/>
              </a:spcBef>
              <a:buSzTx/>
              <a:buFontTx/>
              <a:buNone/>
              <a:defRPr sz="2000"/>
            </a:lvl1pPr>
          </a:lstStyle>
          <a:p>
            <a:r>
              <a:t>ПОДЗАГОЛОВОК ПРЕЗЕНТАЦИИ</a:t>
            </a:r>
          </a:p>
        </p:txBody>
      </p:sp>
      <p:pic>
        <p:nvPicPr>
          <p:cNvPr id="21" name="image1.tif" descr="самара2"/>
          <p:cNvPicPr>
            <a:picLocks noChangeAspect="1"/>
          </p:cNvPicPr>
          <p:nvPr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22" name="Shape 22"/>
          <p:cNvSpPr/>
          <p:nvPr/>
        </p:nvSpPr>
        <p:spPr>
          <a:xfrm>
            <a:off x="683568" y="3284983"/>
            <a:ext cx="8460432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Shape 23"/>
          <p:cNvSpPr/>
          <p:nvPr/>
        </p:nvSpPr>
        <p:spPr>
          <a:xfrm>
            <a:off x="2123727" y="6669360"/>
            <a:ext cx="5616626" cy="144017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hangingPunct="0">
              <a:defRPr>
                <a:solidFill>
                  <a:srgbClr val="FFFFFF"/>
                </a:solidFill>
              </a:defRPr>
            </a:pP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Shape 24"/>
          <p:cNvSpPr>
            <a:spLocks noGrp="1"/>
          </p:cNvSpPr>
          <p:nvPr>
            <p:ph type="sldNum" sz="quarter" idx="2"/>
          </p:nvPr>
        </p:nvSpPr>
        <p:spPr>
          <a:xfrm>
            <a:off x="6553200" y="5988050"/>
            <a:ext cx="2133600" cy="36830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1820410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Заголовок, текс и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 31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" name="Shape 32"/>
          <p:cNvSpPr/>
          <p:nvPr/>
        </p:nvSpPr>
        <p:spPr>
          <a:xfrm>
            <a:off x="2051719" y="6597352"/>
            <a:ext cx="5976666" cy="27699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 hangingPunct="0"/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33" name="Shape 33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Shape 34"/>
          <p:cNvSpPr/>
          <p:nvPr/>
        </p:nvSpPr>
        <p:spPr>
          <a:xfrm>
            <a:off x="0" y="-27385"/>
            <a:ext cx="9144000" cy="764706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</p:spPr>
        <p:txBody>
          <a:bodyPr lIns="45719" rIns="45719" anchor="ctr"/>
          <a:lstStyle/>
          <a:p>
            <a:pPr indent="450000" algn="ctr" hangingPunct="0">
              <a:defRPr sz="4400">
                <a:solidFill>
                  <a:srgbClr val="FFFFFF"/>
                </a:solidFill>
              </a:defRPr>
            </a:pPr>
            <a:endParaRPr sz="44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35" name="image1.tif" descr="самара2"/>
          <p:cNvPicPr>
            <a:picLocks noChangeAspect="1"/>
          </p:cNvPicPr>
          <p:nvPr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36" name="Shape 3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  <p:sp>
        <p:nvSpPr>
          <p:cNvPr id="37" name="Shape 37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 err="1"/>
              <a:t>Образец</a:t>
            </a:r>
            <a:r>
              <a:rPr dirty="0"/>
              <a:t> </a:t>
            </a:r>
            <a:r>
              <a:rPr dirty="0" err="1"/>
              <a:t>текста</a:t>
            </a:r>
            <a:endParaRPr dirty="0"/>
          </a:p>
          <a:p>
            <a:pPr lvl="1"/>
            <a:r>
              <a:rPr dirty="0" err="1"/>
              <a:t>Второй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2"/>
            <a:r>
              <a:rPr dirty="0" err="1"/>
              <a:t>Третий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3"/>
            <a:r>
              <a:rPr dirty="0" err="1"/>
              <a:t>Четвертый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4"/>
            <a:r>
              <a:rPr dirty="0" err="1"/>
              <a:t>Пятый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</p:txBody>
      </p:sp>
      <p:sp>
        <p:nvSpPr>
          <p:cNvPr id="38" name="Shape 38"/>
          <p:cNvSpPr>
            <a:spLocks noGrp="1"/>
          </p:cNvSpPr>
          <p:nvPr>
            <p:ph type="title"/>
          </p:nvPr>
        </p:nvSpPr>
        <p:spPr>
          <a:xfrm>
            <a:off x="1187624" y="-27384"/>
            <a:ext cx="7270577" cy="737321"/>
          </a:xfrm>
          <a:prstGeom prst="rect">
            <a:avLst/>
          </a:prstGeom>
          <a:noFill/>
        </p:spPr>
        <p:txBody>
          <a:bodyPr/>
          <a:lstStyle>
            <a:lvl1pPr indent="0">
              <a:defRPr sz="2000" b="1"/>
            </a:lvl1pPr>
          </a:lstStyle>
          <a:p>
            <a:r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96176017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6597357"/>
            <a:ext cx="6012180" cy="0"/>
          </a:xfrm>
          <a:custGeom>
            <a:avLst/>
            <a:gdLst/>
            <a:ahLst/>
            <a:cxnLst/>
            <a:rect l="l" t="t" r="r" b="b"/>
            <a:pathLst>
              <a:path w="6012180">
                <a:moveTo>
                  <a:pt x="0" y="0"/>
                </a:moveTo>
                <a:lnTo>
                  <a:pt x="6012180" y="0"/>
                </a:lnTo>
              </a:path>
            </a:pathLst>
          </a:custGeom>
          <a:ln w="63500">
            <a:solidFill>
              <a:srgbClr val="006F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6012179" y="6597357"/>
            <a:ext cx="3131820" cy="0"/>
          </a:xfrm>
          <a:custGeom>
            <a:avLst/>
            <a:gdLst/>
            <a:ahLst/>
            <a:cxnLst/>
            <a:rect l="l" t="t" r="r" b="b"/>
            <a:pathLst>
              <a:path w="3131820">
                <a:moveTo>
                  <a:pt x="0" y="0"/>
                </a:moveTo>
                <a:lnTo>
                  <a:pt x="3131820" y="0"/>
                </a:lnTo>
              </a:path>
            </a:pathLst>
          </a:custGeom>
          <a:ln w="635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0" y="0"/>
            <a:ext cx="9144000" cy="737870"/>
          </a:xfrm>
          <a:custGeom>
            <a:avLst/>
            <a:gdLst/>
            <a:ahLst/>
            <a:cxnLst/>
            <a:rect l="l" t="t" r="r" b="b"/>
            <a:pathLst>
              <a:path w="9144000" h="737870">
                <a:moveTo>
                  <a:pt x="0" y="737362"/>
                </a:moveTo>
                <a:lnTo>
                  <a:pt x="9144000" y="737362"/>
                </a:lnTo>
                <a:lnTo>
                  <a:pt x="9144000" y="0"/>
                </a:lnTo>
                <a:lnTo>
                  <a:pt x="0" y="0"/>
                </a:lnTo>
                <a:lnTo>
                  <a:pt x="0" y="737362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7504" y="44576"/>
            <a:ext cx="576059" cy="6261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0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073D86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‹#›</a:t>
            </a:fld>
            <a:endParaRPr spc="-5" dirty="0"/>
          </a:p>
        </p:txBody>
      </p:sp>
    </p:spTree>
    <p:extLst>
      <p:ext uri="{BB962C8B-B14F-4D97-AF65-F5344CB8AC3E}">
        <p14:creationId xmlns:p14="http://schemas.microsoft.com/office/powerpoint/2010/main" val="34883406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Заголовок, текс и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Заголовок 1"/>
          <p:cNvSpPr txBox="1">
            <a:spLocks/>
          </p:cNvSpPr>
          <p:nvPr userDrawn="1"/>
        </p:nvSpPr>
        <p:spPr>
          <a:xfrm>
            <a:off x="0" y="0"/>
            <a:ext cx="9144000" cy="764704"/>
          </a:xfrm>
          <a:prstGeom prst="rect">
            <a:avLst/>
          </a:prstGeom>
          <a:solidFill>
            <a:srgbClr val="0070C1"/>
          </a:solidFill>
        </p:spPr>
        <p:txBody>
          <a:bodyPr vert="horz" lIns="91440" tIns="45720" rIns="91440" bIns="45720" rtlCol="0" anchor="ctr">
            <a:normAutofit/>
          </a:bodyPr>
          <a:lstStyle>
            <a:lvl1pPr indent="450000"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ru-RU" dirty="0">
              <a:solidFill>
                <a:srgbClr val="FFFFFF"/>
              </a:solidFill>
            </a:endParaRPr>
          </a:p>
        </p:txBody>
      </p:sp>
      <p:pic>
        <p:nvPicPr>
          <p:cNvPr id="6" name="Picture 7" descr="самара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44624"/>
            <a:ext cx="576064" cy="626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8172400" y="6513863"/>
            <a:ext cx="514400" cy="365125"/>
          </a:xfrm>
          <a:prstGeom prst="rect">
            <a:avLst/>
          </a:prstGeom>
        </p:spPr>
        <p:txBody>
          <a:bodyPr anchor="b"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‹#›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3"/>
          </p:nvPr>
        </p:nvSpPr>
        <p:spPr>
          <a:xfrm>
            <a:off x="468313" y="981075"/>
            <a:ext cx="8424862" cy="5400675"/>
          </a:xfr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2292086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Shape 4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Shape 5"/>
          <p:cNvSpPr/>
          <p:nvPr/>
        </p:nvSpPr>
        <p:spPr>
          <a:xfrm>
            <a:off x="0" y="-27384"/>
            <a:ext cx="9144000" cy="76470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9" rIns="45719" anchor="ctr">
            <a:normAutofit/>
          </a:bodyPr>
          <a:lstStyle>
            <a:lvl1pPr indent="450000" algn="ctr">
              <a:defRPr sz="4400">
                <a:solidFill>
                  <a:srgbClr val="FFFFFF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Образец заголовка</a:t>
            </a:r>
          </a:p>
        </p:txBody>
      </p:sp>
      <p:pic>
        <p:nvPicPr>
          <p:cNvPr id="6" name="image1.png" descr="самара2"/>
          <p:cNvPicPr>
            <a:picLocks noChangeAspect="1"/>
          </p:cNvPicPr>
          <p:nvPr/>
        </p:nvPicPr>
        <p:blipFill>
          <a:blip r:embed="rId6" cstate="print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Shape 7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245404" cy="226986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b">
            <a:spAutoFit/>
          </a:bodyPr>
          <a:lstStyle>
            <a:lvl1pPr>
              <a:defRPr sz="1000">
                <a:solidFill>
                  <a:srgbClr val="808080"/>
                </a:solidFill>
              </a:defRPr>
            </a:lvl1pPr>
          </a:lstStyle>
          <a:p>
            <a:pPr hangingPunct="0"/>
            <a:fld id="{86CB4B4D-7CA3-9044-876B-883B54F8677D}" type="slidenum">
              <a:rPr kern="0">
                <a:latin typeface="Arial"/>
                <a:cs typeface="Arial"/>
                <a:sym typeface="Arial"/>
              </a:rPr>
              <a:pPr hangingPunct="0"/>
              <a:t>‹#›</a:t>
            </a:fld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8" name="Shape 8"/>
          <p:cNvSpPr>
            <a:spLocks noGrp="1"/>
          </p:cNvSpPr>
          <p:nvPr>
            <p:ph type="body" idx="1"/>
          </p:nvPr>
        </p:nvSpPr>
        <p:spPr>
          <a:xfrm>
            <a:off x="468312" y="981075"/>
            <a:ext cx="8424863" cy="5400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9" rIns="45719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9" name="Shape 9"/>
          <p:cNvSpPr>
            <a:spLocks noGrp="1"/>
          </p:cNvSpPr>
          <p:nvPr>
            <p:ph type="title"/>
          </p:nvPr>
        </p:nvSpPr>
        <p:spPr>
          <a:xfrm>
            <a:off x="457200" y="274637"/>
            <a:ext cx="8229600" cy="1143001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45719" rIns="45719" anchor="ctr">
            <a:normAutofit/>
          </a:bodyPr>
          <a:lstStyle/>
          <a:p>
            <a:r>
              <a:t>Текст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383471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</p:sldLayoutIdLst>
  <p:transition spd="med"/>
  <p:hf hdr="0" ftr="0" dt="0"/>
  <p:txStyles>
    <p:titleStyle>
      <a:lvl1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1pPr>
      <a:lvl2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2pPr>
      <a:lvl3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3pPr>
      <a:lvl4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4pPr>
      <a:lvl5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5pPr>
      <a:lvl6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6pPr>
      <a:lvl7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7pPr>
      <a:lvl8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8pPr>
      <a:lvl9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9pPr>
    </p:titleStyle>
    <p:bodyStyle>
      <a:lvl1pPr marL="342900" marR="0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1pPr>
      <a:lvl2pPr marL="783771" marR="0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2pPr>
      <a:lvl3pPr marL="1219200" marR="0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3pPr>
      <a:lvl4pPr marL="17373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4pPr>
      <a:lvl5pPr marL="21945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»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5pPr>
      <a:lvl6pPr marL="26517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6pPr>
      <a:lvl7pPr marL="31089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7pPr>
      <a:lvl8pPr marL="35661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8pPr>
      <a:lvl9pPr marL="40233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9pPr>
    </p:bodyStyle>
    <p:otherStyle>
      <a:lvl1pPr marL="0" marR="0" indent="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457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914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1371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18288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22860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2743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3200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3657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mailto:fedorova_vp@mail.ru" TargetMode="Externa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.png"/><Relationship Id="rId4" Type="http://schemas.openxmlformats.org/officeDocument/2006/relationships/hyperlink" Target="mailto:eeneen@mail.ru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Shape 407"/>
          <p:cNvSpPr>
            <a:spLocks noGrp="1"/>
          </p:cNvSpPr>
          <p:nvPr>
            <p:ph type="title"/>
          </p:nvPr>
        </p:nvSpPr>
        <p:spPr>
          <a:xfrm>
            <a:off x="683568" y="1196752"/>
            <a:ext cx="8460432" cy="1944216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ru-RU" dirty="0"/>
              <a:t>ИНФОРМАЦИЯ </a:t>
            </a:r>
            <a:r>
              <a:rPr lang="ru-RU" dirty="0" smtClean="0"/>
              <a:t>О РЕАЛИЗАЦИИ НАЦИОНАЛЬНЫХ ПРОЕКТОВ </a:t>
            </a:r>
            <a:r>
              <a:rPr lang="ru-RU" dirty="0"/>
              <a:t>НА ТЕРРИТОРИИ МУНИЦИПАЛЬНОГО </a:t>
            </a:r>
            <a:r>
              <a:rPr lang="ru-RU" dirty="0" smtClean="0"/>
              <a:t>РАЙОНА ВОЛЖСКИЙ САМАРСКОЙ ОБЛАСТИ</a:t>
            </a:r>
            <a:br>
              <a:rPr lang="ru-RU" dirty="0" smtClean="0"/>
            </a:br>
            <a:r>
              <a:rPr lang="ru-RU" dirty="0" smtClean="0"/>
              <a:t>(на 31.12.2020)</a:t>
            </a:r>
            <a:br>
              <a:rPr lang="ru-RU" dirty="0" smtClean="0"/>
            </a:br>
            <a:r>
              <a:rPr lang="ru-RU" sz="2000" dirty="0" smtClean="0"/>
              <a:t>* по оперативным данным</a:t>
            </a:r>
            <a:endParaRPr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fld id="{86CB4B4D-7CA3-9044-876B-883B54F8677D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393857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9183165"/>
              </p:ext>
            </p:extLst>
          </p:nvPr>
        </p:nvGraphicFramePr>
        <p:xfrm>
          <a:off x="107504" y="1772816"/>
          <a:ext cx="8884283" cy="309728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1552"/>
                <a:gridCol w="3456384"/>
                <a:gridCol w="864096"/>
                <a:gridCol w="720080"/>
                <a:gridCol w="720080"/>
                <a:gridCol w="760111"/>
                <a:gridCol w="647700"/>
                <a:gridCol w="618490"/>
                <a:gridCol w="605790"/>
              </a:tblGrid>
              <a:tr h="226058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65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31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Общий объем ввода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жилья, </a:t>
                      </a:r>
                      <a:r>
                        <a:rPr lang="ru-RU" sz="1100" baseline="0" dirty="0" err="1" smtClean="0">
                          <a:latin typeface="Arial" pitchFamily="34" charset="0"/>
                          <a:cs typeface="Arial" pitchFamily="34" charset="0"/>
                        </a:rPr>
                        <a:t>кв.м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.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367 010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398 809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196 966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39 541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57 513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101 679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202 899*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Ввод жилья в рамках мероприятия по стимулированию программ развития жилищного строительства, тыс.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кв.м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380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000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397 708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83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490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96 968*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Благоустройство дворовых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16*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Благоустройство общественных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квадратных метров, расселенного непригодного для проживания жилищного фонда, кв. м.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139,2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197,96*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331640" y="103253"/>
            <a:ext cx="716279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indent="0">
              <a:tabLst>
                <a:tab pos="2137410" algn="l"/>
                <a:tab pos="4521835" algn="l"/>
              </a:tabLst>
            </a:pPr>
            <a:r>
              <a:rPr spc="-10" dirty="0" smtClean="0"/>
              <a:t>НАЦИОНАЛЬН</a:t>
            </a:r>
            <a:r>
              <a:rPr lang="ru-RU" spc="-10" dirty="0" smtClean="0"/>
              <a:t>ЫЙ</a:t>
            </a:r>
            <a:r>
              <a:rPr spc="65" dirty="0" smtClean="0"/>
              <a:t> </a:t>
            </a:r>
            <a:r>
              <a:rPr spc="-5" dirty="0" smtClean="0"/>
              <a:t>ПРОЕКТ</a:t>
            </a:r>
            <a:r>
              <a:rPr spc="10" dirty="0" smtClean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spc="-10" dirty="0" smtClean="0"/>
              <a:t>»</a:t>
            </a:r>
            <a:r>
              <a:rPr lang="ru-RU" spc="-10" dirty="0"/>
              <a:t/>
            </a:r>
            <a:br>
              <a:rPr lang="ru-RU" spc="-10" dirty="0"/>
            </a:br>
            <a:r>
              <a:rPr lang="ru-RU" spc="-10" dirty="0" err="1"/>
              <a:t>м.р.Волжский</a:t>
            </a:r>
            <a:r>
              <a:rPr lang="ru-RU" spc="-10" dirty="0"/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72995" y="874006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10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23652" y="5733256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370570" y="4811966"/>
            <a:ext cx="8457914" cy="258404"/>
          </a:xfrm>
          <a:prstGeom prst="rect">
            <a:avLst/>
          </a:prstGeom>
          <a:noFill/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lang="ru-RU" sz="1100" dirty="0" smtClean="0">
                <a:latin typeface="Arial" pitchFamily="34" charset="0"/>
                <a:cs typeface="Arial" pitchFamily="34" charset="0"/>
              </a:rPr>
              <a:t>*Оперативные данные</a:t>
            </a:r>
          </a:p>
        </p:txBody>
      </p:sp>
    </p:spTree>
    <p:extLst>
      <p:ext uri="{BB962C8B-B14F-4D97-AF65-F5344CB8AC3E}">
        <p14:creationId xmlns:p14="http://schemas.microsoft.com/office/powerpoint/2010/main" val="576459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-26504" y="6636229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746247"/>
              </p:ext>
            </p:extLst>
          </p:nvPr>
        </p:nvGraphicFramePr>
        <p:xfrm>
          <a:off x="208861" y="1268760"/>
          <a:ext cx="8686292" cy="38884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317"/>
                <a:gridCol w="5483974"/>
                <a:gridCol w="1080120"/>
                <a:gridCol w="1874881"/>
              </a:tblGrid>
              <a:tr h="53516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994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2432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         </a:t>
                      </a:r>
                      <a:r>
                        <a:rPr sz="1100" b="1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052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Определение планового объема ввода ИЖС по поселениям Волжского района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февраль 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Актуализация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муниципальных программ по «Формированию комфортной городской среды на 2018-2024 годы»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31.03.2019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дворовых территорий 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01.05.2019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32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общественных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территорий 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01.07.2019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8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Завершение работ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по благоустройству дворовых и общественных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01.09.2019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97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Контроль многоквартирного жилищного строительства объектов «Южный город», «КОШЕЛЕВ-ПРОЕКТ»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6834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Инвентаризация территорий поселений по вопросу строительства и ввода в эксплуатацию индивидуальных жилых домов с целью обеспечения выполнения планового задания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11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919106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87"/>
          <p:cNvSpPr txBox="1">
            <a:spLocks/>
          </p:cNvSpPr>
          <p:nvPr/>
        </p:nvSpPr>
        <p:spPr>
          <a:xfrm>
            <a:off x="1331640" y="103253"/>
            <a:ext cx="7162799" cy="50462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vert="horz" wrap="square" lIns="0" tIns="12065" rIns="0" bIns="0" rtlCol="0" anchor="ctr">
            <a:spAutoFit/>
          </a:bodyPr>
          <a:lstStyle>
            <a:lvl1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none" strike="noStrike" cap="none" spc="0" baseline="0">
                <a:ln>
                  <a:noFill/>
                </a:ln>
                <a:solidFill>
                  <a:schemeClr val="bg1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6pPr>
            <a:lvl7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7pPr>
            <a:lvl8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8pPr>
            <a:lvl9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R="5080" indent="0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4" name="object 690"/>
          <p:cNvSpPr txBox="1"/>
          <p:nvPr/>
        </p:nvSpPr>
        <p:spPr>
          <a:xfrm>
            <a:off x="123652" y="5733256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4414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0" y="6636229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1885620"/>
              </p:ext>
            </p:extLst>
          </p:nvPr>
        </p:nvGraphicFramePr>
        <p:xfrm>
          <a:off x="141475" y="1022557"/>
          <a:ext cx="8796264" cy="47072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448"/>
                <a:gridCol w="5620237"/>
                <a:gridCol w="1008112"/>
                <a:gridCol w="1917467"/>
              </a:tblGrid>
              <a:tr h="5257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11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2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061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соглашения между Министерством строительства Самарской области и Администраций Волжского района об установлении планового задания по вводу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март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36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Определение планового объема ввода ИЖС по поселениям Волжского района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март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82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Актуализация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муниципальных программ по «Формированию комфортной городской среды на 2018-2024 годы»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31.03.2020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дворовых территорий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01.05.2020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общественных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территорий 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01.07.2020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Завершение работ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по благоустройству дворовых и общественных территорий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01.09.2020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Усиление работы на территории каждого поселения по выявлению достроенных и достраивающихся индивидуальных жилых домов по ранее выданным разрешениям на строительство и уведомлениям о планируемом строительстве, для дальнейшего направления застройщиками уведомления об окончании строительства и постановки на государственных кадастровый учет и  регистрацию прав.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371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Работа с населением по вопросам постановки на государственных кадастровый учет и  регистрации прав на объекты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индивидуального жилищного строительства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граждан путем публикации в СМИ и размещения на сайтах поселений разъясняющей информации.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12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825067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87"/>
          <p:cNvSpPr txBox="1">
            <a:spLocks/>
          </p:cNvSpPr>
          <p:nvPr/>
        </p:nvSpPr>
        <p:spPr>
          <a:xfrm>
            <a:off x="1331640" y="103253"/>
            <a:ext cx="7162799" cy="50462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vert="horz" wrap="square" lIns="0" tIns="12065" rIns="0" bIns="0" rtlCol="0" anchor="ctr">
            <a:spAutoFit/>
          </a:bodyPr>
          <a:lstStyle>
            <a:lvl1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none" strike="noStrike" cap="none" spc="0" baseline="0">
                <a:ln>
                  <a:noFill/>
                </a:ln>
                <a:solidFill>
                  <a:schemeClr val="bg1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6pPr>
            <a:lvl7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7pPr>
            <a:lvl8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8pPr>
            <a:lvl9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R="5080" indent="0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5" name="object 690"/>
          <p:cNvSpPr txBox="1"/>
          <p:nvPr/>
        </p:nvSpPr>
        <p:spPr>
          <a:xfrm>
            <a:off x="123652" y="5877272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2859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-26693"/>
            <a:ext cx="9144000" cy="935413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57636" cy="22204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3684" y="353818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2736155"/>
              </p:ext>
            </p:extLst>
          </p:nvPr>
        </p:nvGraphicFramePr>
        <p:xfrm>
          <a:off x="141475" y="1340768"/>
          <a:ext cx="8884283" cy="43684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0085"/>
                <a:gridCol w="4032448"/>
                <a:gridCol w="597152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8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03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348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Численность занятых в сфере малого и среднего предпринимательства, включая индивидуальных предпринимателей и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самозанятых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граждан, человек (нарастающим итогом)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12996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13150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Прирост численности занятых в сфере МСП за счет легализации теневого сектора экономики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706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1024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1135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540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субъектов МСП и </a:t>
                      </a:r>
                      <a:r>
                        <a:rPr lang="ru-RU" sz="10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самозанятых</a:t>
                      </a: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граждан, получивших информационную поддержку, человек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</a:t>
                      </a:r>
                      <a:r>
                        <a:rPr lang="ru-RU" sz="10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самозанятых</a:t>
                      </a: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граждан, зафиксировавших свой статус с учетом введения налогового режима для </a:t>
                      </a:r>
                      <a:r>
                        <a:rPr lang="ru-RU" sz="10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самозанятых</a:t>
                      </a: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, человек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434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693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1085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1547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СМСП, отвечающих требованиям и условиям оказания финансовой поддержки (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микрозаймы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и поручительства), направленных в МЭР СО (АО «ГФСО»),ед.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субъектов МСП, выведенных на экспорт при поддержке центров (агентств) координации поддержки экспортно-ориентированных субъектов МСП, ед.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субъектов МСП и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самозанятых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граждан, получивших поддержку в рамках федерального проекта,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563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240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485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115616" y="121026"/>
            <a:ext cx="7315200" cy="6585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lang="ru-RU" sz="1400" spc="-10" dirty="0"/>
              <a:t>НАЦИОНАЛЬНЫЙ</a:t>
            </a:r>
            <a:r>
              <a:rPr lang="ru-RU" sz="1400" spc="65" dirty="0"/>
              <a:t> </a:t>
            </a:r>
            <a:r>
              <a:rPr lang="ru-RU" sz="1400" spc="-5" dirty="0"/>
              <a:t>ПРОЕКТ</a:t>
            </a:r>
            <a:r>
              <a:rPr lang="ru-RU" sz="1400" spc="10" dirty="0"/>
              <a:t> </a:t>
            </a:r>
            <a:r>
              <a:rPr lang="ru-RU" sz="1400" spc="-10" dirty="0" smtClean="0"/>
              <a:t>«</a:t>
            </a:r>
            <a:r>
              <a:rPr lang="ru-RU" sz="1400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z="1400" spc="-10" dirty="0" smtClean="0"/>
              <a:t>              </a:t>
            </a:r>
            <a:br>
              <a:rPr lang="ru-RU" sz="1400" spc="-10" dirty="0" smtClean="0"/>
            </a:br>
            <a:r>
              <a:rPr lang="ru-RU" sz="1400" spc="-10" dirty="0" smtClean="0"/>
              <a:t> </a:t>
            </a:r>
            <a:r>
              <a:rPr lang="ru-RU" sz="1400" spc="-10" dirty="0" err="1" smtClean="0"/>
              <a:t>м.р</a:t>
            </a:r>
            <a:r>
              <a:rPr lang="ru-RU" sz="1400" spc="-10" dirty="0" smtClean="0"/>
              <a:t>. </a:t>
            </a:r>
            <a:r>
              <a:rPr lang="ru-RU" sz="1400" spc="-5" dirty="0" smtClean="0"/>
              <a:t>Волжский </a:t>
            </a:r>
            <a:r>
              <a:rPr lang="ru-RU" sz="1400" spc="-5" dirty="0"/>
              <a:t>Самарской области</a:t>
            </a:r>
            <a:endParaRPr sz="1400"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615474"/>
            <a:ext cx="9144000" cy="901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84564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spc="-10" dirty="0" smtClean="0">
                <a:latin typeface="Arial"/>
                <a:cs typeface="Arial"/>
              </a:rPr>
              <a:t>в</a:t>
            </a:r>
            <a:r>
              <a:rPr sz="1200" b="1" dirty="0" smtClean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13</a:t>
            </a:fld>
            <a:endParaRPr spc="-5" dirty="0"/>
          </a:p>
        </p:txBody>
      </p:sp>
      <p:sp>
        <p:nvSpPr>
          <p:cNvPr id="692" name="Прямоугольник 691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260 33 30,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81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908719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57636" cy="22204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3684" y="353818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250081"/>
              </p:ext>
            </p:extLst>
          </p:nvPr>
        </p:nvGraphicFramePr>
        <p:xfrm>
          <a:off x="214878" y="1412776"/>
          <a:ext cx="8797605" cy="39230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8690"/>
                <a:gridCol w="4032448"/>
                <a:gridCol w="576064"/>
                <a:gridCol w="648072"/>
                <a:gridCol w="504056"/>
                <a:gridCol w="699772"/>
                <a:gridCol w="646497"/>
                <a:gridCol w="617341"/>
                <a:gridCol w="604665"/>
              </a:tblGrid>
              <a:tr h="19775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977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674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33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41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физических лиц-участников ФП «Популяризация предпринимательства», человек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498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592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645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687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41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обученных основам ведения бизнеса, финансовой грамотности и иным навыкам предпринимательской деятельности, человек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346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398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458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567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вновь созданных субъектов МСП по итогам реализации ФП «Популяризация предпринимательства», ед.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55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391151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Количество физических лиц - участников федерального проекта, занятых в сфере малого и среднего предпринимательства, по итогам участия в федеральном проекте, человек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18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5096">
                <a:tc gridSpan="9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ФП "Создание системы поддержки фермеров и развития сельской кооперации"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893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Количество вовлеченных в субъекты МСП, осуществляющих деятельность в сфере сельского хозяйства, человек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75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Количество принятых членов </a:t>
                      </a:r>
                      <a:r>
                        <a:rPr lang="ru-RU" sz="1100" b="0" dirty="0" err="1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СПоК</a:t>
                      </a: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(кроме кредитных) из числа субъектов МСП, включая ЛПХ и К(Ф)Х, в году предоставления господдержки, единиц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7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143000" y="104693"/>
            <a:ext cx="7315200" cy="6585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lang="ru-RU" sz="1400" spc="-10" dirty="0"/>
              <a:t>НАЦИОНАЛЬНЫЙ</a:t>
            </a:r>
            <a:r>
              <a:rPr lang="ru-RU" sz="1400" spc="65" dirty="0"/>
              <a:t> </a:t>
            </a:r>
            <a:r>
              <a:rPr lang="ru-RU" sz="1400" spc="-5" dirty="0"/>
              <a:t>ПРОЕКТ</a:t>
            </a:r>
            <a:r>
              <a:rPr lang="ru-RU" sz="1400" spc="10" dirty="0"/>
              <a:t> </a:t>
            </a:r>
            <a:r>
              <a:rPr lang="ru-RU" sz="1400" spc="-10" dirty="0" smtClean="0"/>
              <a:t>«</a:t>
            </a:r>
            <a:r>
              <a:rPr lang="ru-RU" sz="1400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z="1400" spc="-10" dirty="0" smtClean="0"/>
              <a:t>              </a:t>
            </a:r>
            <a:br>
              <a:rPr lang="ru-RU" sz="1400" spc="-10" dirty="0" smtClean="0"/>
            </a:br>
            <a:r>
              <a:rPr lang="ru-RU" sz="1400" spc="-10" dirty="0" err="1" smtClean="0"/>
              <a:t>м.р.</a:t>
            </a:r>
            <a:r>
              <a:rPr lang="ru-RU" sz="1400" spc="-5" dirty="0" err="1" smtClean="0"/>
              <a:t>Волжский</a:t>
            </a:r>
            <a:r>
              <a:rPr lang="ru-RU" sz="1400" spc="-5" dirty="0" smtClean="0"/>
              <a:t> </a:t>
            </a:r>
            <a:r>
              <a:rPr lang="ru-RU" sz="1400" spc="-5" dirty="0"/>
              <a:t>Самарской области</a:t>
            </a:r>
            <a:endParaRPr sz="1400"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615474"/>
            <a:ext cx="9144000" cy="901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14</a:t>
            </a:fld>
            <a:endParaRPr spc="-5" dirty="0"/>
          </a:p>
        </p:txBody>
      </p:sp>
      <p:sp>
        <p:nvSpPr>
          <p:cNvPr id="692" name="Прямоугольник 691"/>
          <p:cNvSpPr/>
          <p:nvPr/>
        </p:nvSpPr>
        <p:spPr>
          <a:xfrm>
            <a:off x="1752600" y="963593"/>
            <a:ext cx="6096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в</a:t>
            </a:r>
            <a:r>
              <a:rPr lang="ru-RU" sz="1200" b="1" dirty="0">
                <a:latin typeface="Arial"/>
                <a:cs typeface="Arial"/>
              </a:rPr>
              <a:t>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sp>
        <p:nvSpPr>
          <p:cNvPr id="693" name="Прямоугольник 692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260 33 30,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539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29885" y="980728"/>
            <a:ext cx="8746427" cy="304799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2. </a:t>
            </a:r>
            <a:r>
              <a:rPr lang="ru-RU" sz="1200" b="1" spc="-5" dirty="0">
                <a:latin typeface="Arial"/>
                <a:cs typeface="Arial"/>
              </a:rPr>
              <a:t>ОСНОВНЫЕ МЕРОПРИЯТИЯ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КОНТРОЛЬНЫЕ</a:t>
            </a:r>
            <a:r>
              <a:rPr lang="ru-RU" sz="1200" b="1" dirty="0">
                <a:latin typeface="Arial"/>
                <a:cs typeface="Arial"/>
              </a:rPr>
              <a:t> ТОЧКИ</a:t>
            </a:r>
            <a:endParaRPr lang="ru-RU" sz="1200" dirty="0" smtClean="0">
              <a:latin typeface="Arial"/>
              <a:cs typeface="Arial"/>
            </a:endParaRPr>
          </a:p>
          <a:p>
            <a:endParaRPr lang="ru-RU" dirty="0"/>
          </a:p>
        </p:txBody>
      </p:sp>
      <p:sp>
        <p:nvSpPr>
          <p:cNvPr id="6" name="object 2"/>
          <p:cNvSpPr>
            <a:spLocks noGrp="1"/>
          </p:cNvSpPr>
          <p:nvPr>
            <p:ph type="title"/>
          </p:nvPr>
        </p:nvSpPr>
        <p:spPr>
          <a:xfrm>
            <a:off x="971600" y="0"/>
            <a:ext cx="7596336" cy="692696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>
            <a:normAutofit fontScale="90000"/>
          </a:bodyPr>
          <a:lstStyle/>
          <a:p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-10" dirty="0" smtClean="0"/>
              <a:t> «</a:t>
            </a:r>
            <a:r>
              <a:rPr lang="ru-RU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pc="-10" dirty="0" smtClean="0"/>
              <a:t>              </a:t>
            </a:r>
            <a:r>
              <a:rPr lang="ru-RU" spc="-10" dirty="0"/>
              <a:t/>
            </a:r>
            <a:br>
              <a:rPr lang="ru-RU" spc="-10" dirty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5" dirty="0"/>
              <a:t>Самарской области</a:t>
            </a:r>
            <a:endParaRPr lang="ru-RU" dirty="0"/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035110"/>
              </p:ext>
            </p:extLst>
          </p:nvPr>
        </p:nvGraphicFramePr>
        <p:xfrm>
          <a:off x="244475" y="1406525"/>
          <a:ext cx="8747125" cy="36066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1901"/>
                <a:gridCol w="5155744"/>
                <a:gridCol w="1008112"/>
                <a:gridCol w="2331368"/>
              </a:tblGrid>
              <a:tr h="46244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96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9789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722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информационной кампании, направленной на вовлечение в предпринимательскую деятельность для различных групп населения, в том числе в формате обучающих семинаров, консультационных мероприятий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Обучение субъектов малого и среднего предпринимательства, основам ведения бизнеса, финансовой грамотности и иным навыкам в рамках обучающих программ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7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5625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информационной кампании, направленной на вовлечение в предпринимательскую деятельность для различных групп населения, в том числе в формате обучающих семинаров, консультационных мероприятий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Обучение субъектов малого и среднего предпринимательства, основам ведения бизнеса, финансовой грамотности и иным навыкам в рамках обучающих программ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260 33 42,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lang="ru-RU" spc="-5" smtClean="0"/>
              <a:pPr marL="25400">
                <a:lnSpc>
                  <a:spcPct val="100000"/>
                </a:lnSpc>
              </a:pPr>
              <a:t>15</a:t>
            </a:fld>
            <a:endParaRPr lang="ru-RU" spc="-5" dirty="0"/>
          </a:p>
        </p:txBody>
      </p:sp>
    </p:spTree>
    <p:extLst>
      <p:ext uri="{BB962C8B-B14F-4D97-AF65-F5344CB8AC3E}">
        <p14:creationId xmlns:p14="http://schemas.microsoft.com/office/powerpoint/2010/main" val="2524675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1035153"/>
              </p:ext>
            </p:extLst>
          </p:nvPr>
        </p:nvGraphicFramePr>
        <p:xfrm>
          <a:off x="166519" y="1351909"/>
          <a:ext cx="8888226" cy="19317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48"/>
                <a:gridCol w="3959502"/>
                <a:gridCol w="708799"/>
                <a:gridCol w="708799"/>
                <a:gridCol w="540549"/>
                <a:gridCol w="664409"/>
                <a:gridCol w="648439"/>
                <a:gridCol w="619271"/>
                <a:gridCol w="606410"/>
              </a:tblGrid>
              <a:tr h="266847">
                <a:tc rowSpan="3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п/п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Наименование показателя</a:t>
                      </a: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2668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</a:t>
                      </a: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 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421990"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01.04.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01.07.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01.10.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31.12.</a:t>
                      </a:r>
                    </a:p>
                  </a:txBody>
                  <a:tcPr anchor="ctr"/>
                </a:tc>
              </a:tr>
              <a:tr h="325801"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1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3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4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5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6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7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8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9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</a:tr>
              <a:tr h="631146"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ts val="10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средних и крупных предприятий базовых </a:t>
                      </a: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несырьевых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отраслей экономики, вовлеченных в реализацию национального проекта, ед. (нарастающим итогом)</a:t>
                      </a:r>
                      <a:endParaRPr kumimoji="0" lang="ru-RU" sz="1100" b="0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3" name="Shape 435"/>
          <p:cNvSpPr/>
          <p:nvPr/>
        </p:nvSpPr>
        <p:spPr>
          <a:xfrm>
            <a:off x="683568" y="64526"/>
            <a:ext cx="8352928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 hangingPunct="1">
              <a:defRPr/>
            </a:pPr>
            <a:r>
              <a:rPr lang="ru-RU" sz="1400" dirty="0" smtClean="0">
                <a:latin typeface="Arial" pitchFamily="34" charset="0"/>
                <a:cs typeface="Arial" pitchFamily="34" charset="0"/>
              </a:rPr>
              <a:t>НАЦИОНАЛЬНЫЙ ПРОЕКТ «ПРОИЗВОДИТЕЛЬНОСТЬ ТРУДА И ПОДДЕРЖКА ЗАНЯТОСТИ» </a:t>
            </a:r>
          </a:p>
          <a:p>
            <a:pPr hangingPunct="1">
              <a:defRPr/>
            </a:pPr>
            <a:r>
              <a:rPr lang="ru-RU" sz="140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400" dirty="0" err="1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Волжский</a:t>
            </a:r>
            <a:r>
              <a:rPr lang="ru-RU" sz="1400" dirty="0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400" dirty="0">
              <a:solidFill>
                <a:schemeClr val="bg1"/>
              </a:solidFill>
              <a:latin typeface="Arial" panose="020B0604020202020204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4" name="Номер слайда 2">
            <a:extLst>
              <a:ext uri="{FF2B5EF4-FFF2-40B4-BE49-F238E27FC236}">
                <a16:creationId xmlns="" xmlns:a16="http://schemas.microsoft.com/office/drawing/2014/main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16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1984693" y="920032"/>
            <a:ext cx="50032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hangingPunct="1"/>
            <a:r>
              <a:rPr lang="ru-RU" sz="1200" b="1" dirty="0" smtClean="0">
                <a:solidFill>
                  <a:sysClr val="windowText" lastClr="000000"/>
                </a:solidFill>
              </a:rPr>
              <a:t>1. ДОСТИЖЕНИЕ </a:t>
            </a:r>
            <a:r>
              <a:rPr lang="ru-RU" sz="1200" b="1" dirty="0">
                <a:solidFill>
                  <a:sysClr val="windowText" lastClr="000000"/>
                </a:solidFill>
              </a:rPr>
              <a:t>ЦЕЛЕВЫХ </a:t>
            </a:r>
            <a:r>
              <a:rPr lang="ru-RU" sz="1200" b="1" dirty="0" smtClean="0">
                <a:solidFill>
                  <a:sysClr val="windowText" lastClr="000000"/>
                </a:solidFill>
              </a:rPr>
              <a:t>ПОКАЗАТЕЛЕЙ В 2019-2020 ГОДАХ</a:t>
            </a:r>
            <a:endParaRPr lang="ru-RU" sz="1200" b="1" dirty="0">
              <a:solidFill>
                <a:sysClr val="windowText" lastClr="000000"/>
              </a:solidFill>
            </a:endParaRPr>
          </a:p>
        </p:txBody>
      </p:sp>
      <p:sp>
        <p:nvSpPr>
          <p:cNvPr id="9" name="Прямоугольник 8"/>
          <p:cNvSpPr/>
          <p:nvPr/>
        </p:nvSpPr>
        <p:spPr>
          <a:xfrm rot="10800000" flipV="1">
            <a:off x="107504" y="5809537"/>
            <a:ext cx="726643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Мыкалкина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Екатерина Валериевна - главный специалист отдела экономики Администрации </a:t>
            </a:r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Волжский 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260-33-55,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economika17@yandex.ru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05052" y="3726310"/>
            <a:ext cx="856257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latin typeface="Arial" pitchFamily="34" charset="0"/>
                <a:cs typeface="Arial" pitchFamily="34" charset="0"/>
              </a:rPr>
              <a:t>В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июле-августе 2020 года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подписано соглашение о взаимодействии при реализации мероприятий национального проекта «Производительность труда и поддержка занятости» между министерством промышленности и торговли Самарской области и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предприятиями: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</a:t>
            </a:r>
            <a:r>
              <a:rPr lang="ru-RU" sz="1200" dirty="0" err="1" smtClean="0">
                <a:latin typeface="Arial" pitchFamily="34" charset="0"/>
                <a:cs typeface="Arial" pitchFamily="34" charset="0"/>
              </a:rPr>
              <a:t>Кухмастер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</a:t>
            </a:r>
            <a:r>
              <a:rPr lang="ru-RU" sz="1200" dirty="0" err="1" smtClean="0">
                <a:latin typeface="Arial" pitchFamily="34" charset="0"/>
                <a:cs typeface="Arial" pitchFamily="34" charset="0"/>
              </a:rPr>
              <a:t>Техкомплекс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«АБЗ-1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».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 </a:t>
            </a:r>
            <a:endParaRPr lang="ru-RU" sz="1200" dirty="0" smtClean="0">
              <a:latin typeface="Arial" pitchFamily="34" charset="0"/>
              <a:cs typeface="Arial" pitchFamily="34" charset="0"/>
            </a:endParaRPr>
          </a:p>
          <a:p>
            <a:pPr marL="171450" indent="-171450">
              <a:buFontTx/>
              <a:buChar char="-"/>
            </a:pPr>
            <a:endParaRPr lang="ru-RU" sz="12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1200" dirty="0" smtClean="0">
                <a:latin typeface="Arial" pitchFamily="34" charset="0"/>
                <a:cs typeface="Arial" pitchFamily="34" charset="0"/>
              </a:rPr>
              <a:t>В 2019 году в нацпроекте приняли участие 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«Пегас-Агро», ООО «Самарский </a:t>
            </a:r>
            <a:r>
              <a:rPr lang="ru-RU" sz="1200" dirty="0" err="1">
                <a:latin typeface="Arial" pitchFamily="34" charset="0"/>
                <a:cs typeface="Arial" pitchFamily="34" charset="0"/>
              </a:rPr>
              <a:t>Стройфарфор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»,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«Новел групп», ООО «Самарский завод слоистых пластиков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».</a:t>
            </a:r>
            <a:endParaRPr lang="ru-RU" sz="12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7287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2">
            <a:extLst>
              <a:ext uri="{FF2B5EF4-FFF2-40B4-BE49-F238E27FC236}">
                <a16:creationId xmlns="" xmlns:a16="http://schemas.microsoft.com/office/drawing/2014/main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17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363036"/>
              </p:ext>
            </p:extLst>
          </p:nvPr>
        </p:nvGraphicFramePr>
        <p:xfrm>
          <a:off x="179513" y="1178371"/>
          <a:ext cx="8856983" cy="4498225"/>
        </p:xfrm>
        <a:graphic>
          <a:graphicData uri="http://schemas.openxmlformats.org/drawingml/2006/table">
            <a:tbl>
              <a:tblPr firstRow="1" firstCol="1" bandRow="1"/>
              <a:tblGrid>
                <a:gridCol w="250157"/>
                <a:gridCol w="5249744"/>
                <a:gridCol w="1071409"/>
                <a:gridCol w="2285673"/>
              </a:tblGrid>
              <a:tr h="4855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Наименование 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основных мероприятий</a:t>
                      </a:r>
                      <a:r>
                        <a:rPr lang="ru-RU" sz="1100" b="0" baseline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 контрольных точек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Срок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Исполнение 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выполнено/в 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процессе/ведется 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подготовка/не выполнено)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57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72219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 год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55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Размещение информации о национальном проекте, критериях отбора предприятий и преимуществах участия в нем на официальном сайте Муниципального образования Самарской области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8553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Рассылка информационных писем о национальном проекте, критериях отбора предприятий и предоставляемых мерах поддержки в адрес промышленных предприятий – потенциальных участников проекта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vl="0"/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участия представителей МО, предприятий, расположенных на их территории, в совместных совещаниях по разъяснению условий и преимуществах участия в проекте с предприятиями – потенциальными участниками проекта</a:t>
                      </a:r>
                      <a:endParaRPr lang="ru-RU" sz="1100" b="0" kern="12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183859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 год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581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Размещение информации о национальном проекте, критериях отбора предприятий и преимуществах участия в нем на официальном сайте Муниципального образования Самарской области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Рассылка информационных писем о национальном проекте, критериях отбора предприятий и предоставляемых мерах поддержки в адрес промышленных предприятий – потенциальных участников проекта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vl="0"/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участия представителей МО, предприятий, расположенных на их территории, в совместных совещаниях по разъяснению условий и преимуществах участия в проекте с предприятиями – потенциальными участниками проекта</a:t>
                      </a:r>
                      <a:endParaRPr lang="ru-RU" sz="1100" b="0" kern="12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984693" y="867022"/>
            <a:ext cx="540060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 hangingPunct="1"/>
            <a:r>
              <a:rPr lang="ru-RU" sz="1200" b="1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2. ОСНОВНЫЕ </a:t>
            </a:r>
            <a:r>
              <a:rPr lang="ru-RU" sz="1200" b="1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МЕРОПРИЯТИЯ И КОНТРОЛЬНЫЕ ТОЧКИ*</a:t>
            </a:r>
          </a:p>
        </p:txBody>
      </p:sp>
      <p:sp>
        <p:nvSpPr>
          <p:cNvPr id="10" name="Shape 435"/>
          <p:cNvSpPr/>
          <p:nvPr/>
        </p:nvSpPr>
        <p:spPr>
          <a:xfrm>
            <a:off x="683568" y="97468"/>
            <a:ext cx="8352928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 hangingPunct="1">
              <a:defRPr/>
            </a:pPr>
            <a:r>
              <a:rPr lang="ru-RU" sz="1400" dirty="0" smtClean="0">
                <a:latin typeface="Arial" pitchFamily="34" charset="0"/>
                <a:cs typeface="Arial" pitchFamily="34" charset="0"/>
              </a:rPr>
              <a:t>НАЦИОНАЛЬНЫЙ ПРОЕКТ «ПРОИЗВОДИТЕЛЬНОСТЬ ТРУДА И ПОДДЕРЖКА ЗАНЯТОСТИ» </a:t>
            </a:r>
            <a:r>
              <a:rPr lang="ru-RU" sz="140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400" dirty="0" err="1" smtClean="0">
                <a:solidFill>
                  <a:schemeClr val="bg1"/>
                </a:solidFill>
                <a:latin typeface="Arial" pitchFamily="34" charset="0"/>
                <a:ea typeface="MS Mincho" pitchFamily="49" charset="-128"/>
                <a:cs typeface="Arial" pitchFamily="34" charset="0"/>
              </a:rPr>
              <a:t>Волжский</a:t>
            </a:r>
            <a:r>
              <a:rPr lang="ru-RU" sz="1400" dirty="0" smtClean="0">
                <a:solidFill>
                  <a:schemeClr val="bg1"/>
                </a:solidFill>
                <a:latin typeface="Arial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400" dirty="0">
              <a:solidFill>
                <a:schemeClr val="bg1"/>
              </a:solidFill>
              <a:latin typeface="Arial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 rot="10800000" flipV="1">
            <a:off x="107504" y="5809537"/>
            <a:ext cx="726643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Мыкалкина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Екатерина Валериевна - главный специалист отдела экономики Администрации </a:t>
            </a:r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Волжский 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260-33-55,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economika17@yandex.ru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944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1724497"/>
              </p:ext>
            </p:extLst>
          </p:nvPr>
        </p:nvGraphicFramePr>
        <p:xfrm>
          <a:off x="141922" y="1406397"/>
          <a:ext cx="8884283" cy="38988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4032448"/>
                <a:gridCol w="597599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 algn="ctr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algn="ct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4097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26364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18745" indent="94615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lvl="0" indent="0" algn="just">
                        <a:buFont typeface="+mj-lt"/>
                        <a:buNone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баннеров, размещенных МО, посвященных профилактике заболеваний, прохождению профилактических медицинских осмотров (на 10 тыс. населения МО, для городов на 1 внутригородской район)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66306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Укомплектованность врачебных должностей в подразделениях, оказывающих медицинскую помощь в амбулаторных условиях в Самарской области, %</a:t>
                      </a:r>
                    </a:p>
                    <a:p>
                      <a:pPr marL="36000" algn="just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82,4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96,3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88,4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81,5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91,0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92,6*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Укомплектованность должностей среднего медицинского персонала в подразделениях, оказывающих медицинскую помощь в амбулаторных условиях в Самарской области, %</a:t>
                      </a:r>
                    </a:p>
                    <a:p>
                      <a:pPr marL="36000" algn="just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65,9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84,1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74,7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75,3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82,8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86,5*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населенных пунктов с численностью от 100 человек до 2 тыс. человек, нуждающихся в обеспечении инженерными коммуникациями, подъездными путями благоустройстве территории в процессе возведения (замены)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ФАПов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с целью обеспечения доступности ПМСП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066800" y="85725"/>
            <a:ext cx="73914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lang="ru-RU" spc="10" dirty="0"/>
              <a:t> </a:t>
            </a:r>
            <a:r>
              <a:rPr lang="ru-RU" spc="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206197" y="907461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18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93" name="TextBox 692"/>
          <p:cNvSpPr txBox="1"/>
          <p:nvPr/>
        </p:nvSpPr>
        <p:spPr>
          <a:xfrm>
            <a:off x="422944" y="5373217"/>
            <a:ext cx="2996928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51541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653257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773306"/>
              </p:ext>
            </p:extLst>
          </p:nvPr>
        </p:nvGraphicFramePr>
        <p:xfrm>
          <a:off x="261638" y="1049274"/>
          <a:ext cx="8661845" cy="44962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542"/>
                <a:gridCol w="5073932"/>
                <a:gridCol w="1008112"/>
                <a:gridCol w="2335259"/>
              </a:tblGrid>
              <a:tr h="5075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6429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8361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87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Охват граждан профилактическими медицинскими осмотрами, включая диспансеризацию, профилактические осмотры и отдельные методы исследования, всего – 19500 чел.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31.12.2019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На 31.12.2019 осмотрено 20354 человек –104,4%  от плана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0251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Осуществление доплат и стимулирующих выплат врачам общей практики и медицинским сестрам врачей общей практики в муниципальных районах Самарской области – запланировано 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7 038,091  тыс. рублей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 течение года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0251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единовременных компенсационных выплат медицинским работникам (врачам и фельдшерам) в возрасте до 50 лет, прибывшим (переехавшим) на работу в сельские населенные пункты (дополнительно к мероприятиям НП Здравоохранение)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Выполнено.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 врачам выплачено по 1млн.рублей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08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 font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 граждан о медицинских организациях, осуществляющих профилактику заболеваний и оказывающих медицинскую помощь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Единовременная выплата "подъемных" врачам остродефицитных специальностей в размере 50 тыс. рублей на одного человека (4 человека)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483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Организация целевого обучения, в том числе обеспечение стипендиями за счет средств бюджета Самарской области, лиц с высшим медицинским и (или) фармацевтическим образованием в ординатуре для государственных медицинских организаций Самарской области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</a:t>
                      </a: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2019 году поступил на обучение 1 человек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19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0216" y="808533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569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2</a:t>
            </a:fld>
            <a:endParaRPr dirty="0"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-7366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352928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стратегическое планирование на муниципальном уровне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-9177" y="749159"/>
            <a:ext cx="2581803" cy="1246970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Стратегия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социально-экономического развития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области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период до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2030 года</a:t>
            </a:r>
          </a:p>
          <a:p>
            <a:pPr algn="ctr"/>
            <a:endParaRPr lang="ru-RU" sz="9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Утверждена решением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Собрания представителей Волжского района Самарской области </a:t>
            </a:r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27.09.2018 №235/49</a:t>
            </a:r>
            <a:endParaRPr lang="ru-RU" sz="9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2572626" y="749158"/>
            <a:ext cx="3871581" cy="1246971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 по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реализации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Стратегии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социально-экономического развития муниципального района Волжский Самарской области </a:t>
            </a:r>
            <a:endParaRPr lang="ru-RU" sz="9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период до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2030 года</a:t>
            </a:r>
          </a:p>
          <a:p>
            <a:pPr algn="ctr"/>
            <a:endParaRPr lang="ru-RU" sz="8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Принят постановлением Администрации муниципального района Волжский Самарской области от 02.10.2018 г. № 1788</a:t>
            </a:r>
          </a:p>
          <a:p>
            <a:pPr algn="ctr"/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(Изменения внесены Постановлением </a:t>
            </a:r>
            <a:r>
              <a:rPr lang="ru-RU" sz="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Администрации муниципального района Волжский Самарской области от </a:t>
            </a:r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31.12.2019 </a:t>
            </a:r>
            <a:r>
              <a:rPr lang="ru-RU" sz="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№ </a:t>
            </a:r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2189)</a:t>
            </a:r>
            <a:endParaRPr lang="ru-RU" sz="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6444208" y="749157"/>
            <a:ext cx="2699792" cy="1246971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t"/>
          <a:lstStyle/>
          <a:p>
            <a:pPr algn="ctr"/>
            <a:endParaRPr lang="ru-RU" sz="4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Корректировка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Стратегии социально-экономического развития муниципального района Волжский  Самарской области на период до  2030 года</a:t>
            </a:r>
          </a:p>
          <a:p>
            <a:pPr algn="ctr"/>
            <a:endParaRPr lang="ru-RU" sz="5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Утверждена решением Собрания представителей Волжского района Самарской области от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24.12.2019 </a:t>
            </a:r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№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301/66</a:t>
            </a:r>
            <a:endParaRPr lang="ru-RU" sz="9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2572626" y="2825549"/>
            <a:ext cx="2275434" cy="403244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Привлечение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необходимых инвестиций для модернизации действующих производств, введения новых мощностей и их эффективной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эксплуатации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Реализация экспортного потенциала промышленных предприятий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условий для перехода промышленных предприятий на принципы «зеленой химии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Организация на территории района законченного цикла высокотехнологичной переработки сельскохозяйственной продукции и пересмотр подходов к организации агропромышленного комплекса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территории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Организация на территории района производства экологически чистой сельскохозяйственной продукции глубокой переработки, соответствующей европейским стандартам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качества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Комплексное развитие и повышение эффективности производства животноводческой продукции и продуктов ее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переработки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Создание комфортных условий для развития малого бизнеса на базе цифровизации и платформенных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решений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Создание единой интегрированной системы поддержки инвестиционной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деятельности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 Создание эффективной системы поддержки фермеров и развитие потребительской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кооперации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 Повышение предпринимательской активности и укрепление кадрового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потенциала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11. Формирование эффективной системы муниципального управления, обеспечивающей реализацию стратегических приоритетов путем согласования интересов и информационной коммуникации основных </a:t>
            </a:r>
            <a:r>
              <a:rPr lang="ru-RU" sz="600" b="1" dirty="0" err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стейкхолдеров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на территории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 Обеспечение устойчивости и открытости муниципальных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финансов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13. Ускоренное внедрение цифровых технологий в муниципальное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управление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14. Развитие активной гражданской позиции, созидательности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солидарности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4899578" y="2825549"/>
            <a:ext cx="2091512" cy="403244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Создание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условий для эффективного развития сферы туризма и туристской инфраструктуры с высоким уровнем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сервиса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Сохранение культурного наследия и развитие музейного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комплекса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современной инфраструктуры речного туризма и активного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отдыха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Формирование и продвижение конкурентоспособных турпродуктов, обеспечивающих позитивный имидж и узнаваемость Волжского района на туристическом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рынке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7020272" y="2825551"/>
            <a:ext cx="2123728" cy="403244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spc="-50" dirty="0" smtClean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spc="-5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Обеспечение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жителей района доступным и комфортным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жильем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Развитие коммунальной инфраструктуры на территории Волжского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комфортной среды проживания на всей территории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«Умный» и безопасный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Развитие муниципальной транспортной сети, способствующей повышению мобильности, связности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доступности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Эффективное обращение с бытовыми отходами, включая ликвидацию несанкционированных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свалок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Совершенствование системы экологического просвещения населения, информирования и взаимодействия с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общественностью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-9178" y="2780929"/>
            <a:ext cx="2539419" cy="407706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Создание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благоприятных условий для привлечения и удержания в районе квалифицированных креативных кадров для инновационной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экономики</a:t>
            </a:r>
          </a:p>
          <a:p>
            <a:pPr algn="ctr"/>
            <a:r>
              <a:rPr lang="ru-RU" sz="600" b="1" spc="-50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Повышение уровня рождаемости, укрепление семейных отношений, совершенствование и развитие социальной защиты населения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Обеспечение динамичного роста доходов и создание условий для самореализации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населения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Совершенствование и развитие материально-технической базы учреждений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здравоохранения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Обеспечение учреждений здравоохранения высококвалифицированным кадровым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составом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Повышение доступности и качества медицинской помощи, эффективности предоставления медицинских услуг, в том числе экстренной медицинской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помощи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Обеспечение приоритета профилактики в сфере охраны здоровья населения и поддержка активного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долголетия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Создание условий и инфраструктуры для развития физической культуры и массового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спорта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 Мотивация жителей района к ведению здорового образа жизни и приобщение к регулярным занятиям физической культурой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спортом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 Дошкольное образование – доступная система всестороннего развития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детей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11. Создание инфраструктуры сферы образования, соответствующей стандартам «цифровой школы», совершенствование и развитие материально-технической базы учреждений образования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 Совершенствование содержания образования, образовательных программ дошкольного, общего и дополнительного образования, направленных на достижение современного качества учебных результатов и результатов социализации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13. Предоставление возможности каждому человеку на протяжении всей жизни самостоятельно выбирать и приобретать необходимые компетенции, создавать индивидуальную траекторию обучения, развивать и реализовывать свой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потенциал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14. Молодежь – основа будущего Волжского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15. Обеспечение высокого качества культурно-досуговых услуг для жителей и гостей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16. </a:t>
            </a:r>
            <a:r>
              <a:rPr lang="ru-RU" sz="600" b="1" dirty="0" err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Цифровизация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услуг, сохранение и развитие культурного наследия</a:t>
            </a:r>
          </a:p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100" b="1" spc="-50" dirty="0" smtClean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100" b="1" spc="-50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Пятиугольник 27"/>
          <p:cNvSpPr/>
          <p:nvPr/>
        </p:nvSpPr>
        <p:spPr>
          <a:xfrm rot="5400000">
            <a:off x="1049095" y="1413685"/>
            <a:ext cx="432048" cy="2530242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СБЕРЕЖЕНИЕ НАРОДА И НАКОПЛЕНИЕ ЧЕЛОВЕЧЕСКОГО КАПИТАЛА</a:t>
            </a:r>
            <a:endParaRPr lang="ru-RU" sz="800" dirty="0"/>
          </a:p>
        </p:txBody>
      </p:sp>
      <p:sp>
        <p:nvSpPr>
          <p:cNvPr id="32" name="Пятиугольник 31"/>
          <p:cNvSpPr/>
          <p:nvPr/>
        </p:nvSpPr>
        <p:spPr>
          <a:xfrm rot="5400000">
            <a:off x="3526705" y="1504094"/>
            <a:ext cx="420332" cy="2364874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7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ОБЕСПЕЧЕНИЕ ОПЕРЕЖАЮЩЕГО ЭКОНОМИЧЕСКОГО РАЗВИТИЯ И ЭФФЕКТИВНОГО УПРАВЛЕНИЯ</a:t>
            </a:r>
            <a:endParaRPr lang="ru-RU" sz="700" dirty="0"/>
          </a:p>
        </p:txBody>
      </p:sp>
      <p:sp>
        <p:nvSpPr>
          <p:cNvPr id="33" name="Пятиугольник 32"/>
          <p:cNvSpPr/>
          <p:nvPr/>
        </p:nvSpPr>
        <p:spPr>
          <a:xfrm rot="5400000">
            <a:off x="5785002" y="1638074"/>
            <a:ext cx="404572" cy="2115539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ТУРИЗМ – ДРАЙВЕР РАЗВИТИЯ ЭКОНОМИКИ</a:t>
            </a:r>
          </a:p>
        </p:txBody>
      </p:sp>
      <p:sp>
        <p:nvSpPr>
          <p:cNvPr id="34" name="Пятиугольник 33"/>
          <p:cNvSpPr/>
          <p:nvPr/>
        </p:nvSpPr>
        <p:spPr>
          <a:xfrm rot="5400000">
            <a:off x="7864462" y="1618592"/>
            <a:ext cx="435348" cy="2123728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КОМФОРТНАЯ И БЛАГОУСТРОЕННАЯ СРЕДА ПРОЖИВАНИЯ</a:t>
            </a:r>
            <a:endParaRPr lang="ru-RU" sz="800" dirty="0"/>
          </a:p>
        </p:txBody>
      </p:sp>
      <p:sp>
        <p:nvSpPr>
          <p:cNvPr id="17" name="Стрелка вниз 16"/>
          <p:cNvSpPr/>
          <p:nvPr/>
        </p:nvSpPr>
        <p:spPr>
          <a:xfrm>
            <a:off x="216600" y="1996129"/>
            <a:ext cx="8756793" cy="548344"/>
          </a:xfrm>
          <a:prstGeom prst="downArrow">
            <a:avLst>
              <a:gd name="adj1" fmla="val 82624"/>
              <a:gd name="adj2" fmla="val 52643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b="1" dirty="0">
                <a:solidFill>
                  <a:schemeClr val="bg1"/>
                </a:solidFill>
              </a:rPr>
              <a:t>Стратегические направления </a:t>
            </a:r>
            <a:r>
              <a:rPr lang="ru-RU" sz="1600" b="1" dirty="0" smtClean="0">
                <a:solidFill>
                  <a:schemeClr val="bg1"/>
                </a:solidFill>
              </a:rPr>
              <a:t>и задачи Стратегии </a:t>
            </a:r>
            <a:endParaRPr lang="ru-RU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109304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653257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283653"/>
              </p:ext>
            </p:extLst>
          </p:nvPr>
        </p:nvGraphicFramePr>
        <p:xfrm>
          <a:off x="220617" y="1066209"/>
          <a:ext cx="8661845" cy="46518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542"/>
                <a:gridCol w="5042945"/>
                <a:gridCol w="1080120"/>
                <a:gridCol w="2294238"/>
              </a:tblGrid>
              <a:tr h="4905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897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65080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898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Предоставление денежной выплаты медицинским работникам Самарской области, трудоустроившимся по наиболее востребованной медицинской специальности, включенной в ежегодно утверждаемый перечень востребованных медицинских специальностей, в первую очередь амбулаторно-поликлинического звена, скорой медицинской помощи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2019 году выплату получили 2 человека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898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Публикация информационно-аналитических материалов о трудовой деятельности лучших медицинских работников в газете «Волжская Новь», на сайте Администрации района, в видеопроекте «Хорошие новости Волжского района»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019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профориентационных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мероприятий среди школьников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Оформление земельного участка под ФАП, подведение инженерных коммуникаций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858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2020 год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Охват граждан профилактическими медицинскими осмотрами, включая диспансеризацию, профилактические осмотры и отдельные методы исследования, всего  –     40167     чел.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31.12.2020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осмотрено на 31.12.2020 -  13974 человека -  34,8% от плана*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Осуществление доплат и стимулирующих выплат врачам общей практики и медицинским сестрам врачей общей практики в муниципальных районах Самарской области – запланировано 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 7 366,848  тыс. рублей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 течение года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ts val="11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-5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Выполнено</a:t>
                      </a:r>
                      <a:endParaRPr kumimoji="0" lang="ru-RU" sz="1100" b="0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20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7" y="840995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53961" y="5805264"/>
            <a:ext cx="8772110" cy="766235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В связи с пандемией </a:t>
            </a:r>
            <a:r>
              <a:rPr lang="ru-RU" sz="1100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короновируса</a:t>
            </a:r>
            <a:endParaRPr lang="ru-RU" sz="1100" dirty="0" smtClean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100" b="1" u="sng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</a:t>
            </a:r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1540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118828"/>
              </p:ext>
            </p:extLst>
          </p:nvPr>
        </p:nvGraphicFramePr>
        <p:xfrm>
          <a:off x="267102" y="1124744"/>
          <a:ext cx="8706889" cy="402028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5813"/>
                <a:gridCol w="5427212"/>
                <a:gridCol w="1008112"/>
                <a:gridCol w="2025752"/>
              </a:tblGrid>
              <a:tr h="5005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38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299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83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единовременных компенсационных выплат медицинским работникам (врачам и фельдшерам) в возрасте до 50 лет, прибывшим (переехавшим) на работу в сельские населенные пункты (дополнительно к мероприятиям НП Здравоохранение)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lang="ru-RU" sz="11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Выполнено, 8 врачей по 1 </a:t>
                      </a:r>
                      <a:r>
                        <a:rPr lang="ru-RU" sz="1100" spc="-5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млн.рублей</a:t>
                      </a:r>
                      <a:endParaRPr lang="ru-RU" sz="1100" spc="-5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515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Публикация информационно-аналитических материалов о трудовой деятельности лучших медицинских работников в газете "Волжская Новь", на сайте Администрации района, в видеопроекте "Хорошие новости Волжского района"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Единовременная выплата "подъемных" врачам остродефицитных специальностей в размере 50 тыс. рублей на одного человека (4 специалиста)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/>
                      </a:r>
                      <a:b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Подготовка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к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возведению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ФАПа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с целью обеспечения доступности ПМСП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 граждан о медицинских организациях, осуществляющих профилактику заболеваний и оказывающих медицинскую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помощь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/>
                      </a:r>
                      <a:br>
                        <a:rPr lang="ru-RU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Социальная поддержка студентов медицинских ВУЗов, обучающихся по целевому договору (32 человека)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21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793451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980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066800" y="85725"/>
            <a:ext cx="73914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lang="ru-RU" spc="10" dirty="0"/>
              <a:t> </a:t>
            </a:r>
            <a:r>
              <a:rPr lang="ru-RU" spc="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КУЛЬТУРА» </a:t>
            </a:r>
            <a:br>
              <a:rPr lang="ru-RU" spc="-10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22</a:t>
            </a:fld>
            <a:endParaRPr spc="-5" dirty="0"/>
          </a:p>
        </p:txBody>
      </p:sp>
      <p:sp>
        <p:nvSpPr>
          <p:cNvPr id="694" name="object 691"/>
          <p:cNvSpPr txBox="1"/>
          <p:nvPr/>
        </p:nvSpPr>
        <p:spPr>
          <a:xfrm>
            <a:off x="2490976" y="793451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686" name="Таблица 6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4847230"/>
              </p:ext>
            </p:extLst>
          </p:nvPr>
        </p:nvGraphicFramePr>
        <p:xfrm>
          <a:off x="145918" y="980728"/>
          <a:ext cx="8766661" cy="5139474"/>
        </p:xfrm>
        <a:graphic>
          <a:graphicData uri="http://schemas.openxmlformats.org/drawingml/2006/table">
            <a:tbl>
              <a:tblPr firstRow="1" firstCol="1" lastRow="1" lastCol="1" bandRow="1" bandCol="1">
                <a:tableStyleId>{5940675A-B579-460E-94D1-54222C63F5DA}</a:tableStyleId>
              </a:tblPr>
              <a:tblGrid>
                <a:gridCol w="266429"/>
                <a:gridCol w="5743829"/>
                <a:gridCol w="1152128"/>
                <a:gridCol w="1604275"/>
              </a:tblGrid>
              <a:tr h="32497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и контрольных точек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Исполнение (выполнено/в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процессе/ведется подготовка/не выполнено)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</a:tr>
              <a:tr h="11612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</a:tr>
              <a:tr h="206803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2019 год</a:t>
                      </a:r>
                      <a:endParaRPr lang="ru-RU" sz="1100" b="1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8325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Оснащение пианино отечественного производства детских школ искусств в рамках совместной программы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Минпромторга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РФ и Минкультуры РФ: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Муниципальное бюджетное образовательное учреждение дополнительного образования «Детская школа искусств №2» 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п.Стройкерамика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Самарской области;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Муниципальное бюджетное образовательное учреждение дополнительного образования «Детская школа искусств № 4» села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Лопатино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Самарской области.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15.09.2019г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16.09.2019г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68934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Обеспечение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учреждений культуры специализированным автотранспортом для обслуживания населения, в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т.ч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 сельского населения (автоклубы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) в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рамках Федерального проекта «Культурная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среда»: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Муниципальное бюджетное учреждение культуры Центр культуры и досуга «Союз»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 Самарской области.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09.10.2019г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75714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2020 год</a:t>
                      </a:r>
                      <a:endParaRPr lang="ru-RU" sz="1100" b="1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1.</a:t>
                      </a:r>
                      <a:endParaRPr lang="ru-RU" sz="1100" b="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Создание (реконструкция) и капитальный ремонт учреждений культурно-досугового типа в сельской местности в рамках федерального проекта «Культурная среда»: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 - Капитальный ремонт здания МБУК ЦКД "Тандем" </a:t>
                      </a:r>
                      <a:r>
                        <a:rPr lang="ru-RU" sz="1100" b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с.п.Дубовый</a:t>
                      </a: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 Умет Волжского района Самарской области: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19353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Заключено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соглашение с Администрацией </a:t>
                      </a:r>
                      <a:r>
                        <a:rPr lang="ru-RU" sz="1100" kern="1200" dirty="0" err="1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20.01.2020 № 36614416-1-2019-001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20.01.2020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Проведение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конкурсных процедур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01.04.2020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работ по капитальному ремонту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10.10.2020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3" name="Прямоугольник 692"/>
          <p:cNvSpPr/>
          <p:nvPr/>
        </p:nvSpPr>
        <p:spPr>
          <a:xfrm>
            <a:off x="133284" y="6074048"/>
            <a:ext cx="876303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</a:t>
            </a:r>
            <a:r>
              <a:rPr lang="ru-RU" sz="1100" b="1" u="sng" dirty="0" smtClean="0">
                <a:latin typeface="Arial" pitchFamily="34" charset="0"/>
                <a:cs typeface="Arial" pitchFamily="34" charset="0"/>
              </a:rPr>
              <a:t>исполнитель</a:t>
            </a:r>
            <a:r>
              <a:rPr lang="ru-RU" sz="1100" b="1" u="sng" dirty="0">
                <a:latin typeface="Arial" pitchFamily="34" charset="0"/>
                <a:cs typeface="Arial" pitchFamily="34" charset="0"/>
              </a:rPr>
              <a:t>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Ростова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Оксана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Ивановна - начальник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отдела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культуры МКУ «Управление культуры, туризма и молодежной политики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Волжский»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8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(846) 203-77-59 доб.220, 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otdelkultury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-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volg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@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yandex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0727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683307"/>
              </p:ext>
            </p:extLst>
          </p:nvPr>
        </p:nvGraphicFramePr>
        <p:xfrm>
          <a:off x="102920" y="1556792"/>
          <a:ext cx="8884283" cy="18872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1800"/>
                <a:gridCol w="3956050"/>
                <a:gridCol w="711835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Число школ, расположенных в сельской местности и малых городах, в которых создана материально-техническая база для реализации основных и дополнительных общеобразовательных программ цифрового и гуманитарного профилей, единиц</a:t>
                      </a:r>
                      <a:endParaRPr sz="1100" b="1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4*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4*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62760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ГОДАХ</a:t>
            </a:r>
            <a:endParaRPr lang="en-US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«Современная школа»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23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13004" y="5731918"/>
            <a:ext cx="8759178" cy="766235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Стародубцев Роман Сергеевич - </a:t>
            </a:r>
            <a:r>
              <a:rPr sz="11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ведущий специалист отдела организации образовательных ресурсов Поволжского управления министерства образования и науки Самарской области</a:t>
            </a:r>
            <a:endParaRPr sz="1100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Тел. 89277387449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roman.starodubcev89@mail.ru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92" name="TextBox 691"/>
          <p:cNvSpPr txBox="1"/>
          <p:nvPr/>
        </p:nvSpPr>
        <p:spPr>
          <a:xfrm>
            <a:off x="512010" y="3514220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760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3884886"/>
              </p:ext>
            </p:extLst>
          </p:nvPr>
        </p:nvGraphicFramePr>
        <p:xfrm>
          <a:off x="137030" y="1556792"/>
          <a:ext cx="8884283" cy="21110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4530"/>
                <a:gridCol w="4032448"/>
                <a:gridCol w="592707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59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Доля детей в возрасте от 5 до 18 лет, охваченных дополнительным образованием, %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Число организаций, реализующих общеобразовательные программы, на базе которых открыты детские мини-технопарки, единиц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b="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976304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ГОДАХ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«Успех каждого ребенка»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24</a:t>
            </a:fld>
            <a:endParaRPr spc="-5" dirty="0"/>
          </a:p>
        </p:txBody>
      </p:sp>
      <p:sp>
        <p:nvSpPr>
          <p:cNvPr id="693" name="object 690"/>
          <p:cNvSpPr txBox="1"/>
          <p:nvPr/>
        </p:nvSpPr>
        <p:spPr>
          <a:xfrm>
            <a:off x="97421" y="5301208"/>
            <a:ext cx="8667165" cy="1104790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1. Федорова Валентина Павловна -</a:t>
            </a:r>
            <a:r>
              <a:rPr sz="11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ведущий специалист отдела реализации образовательных </a:t>
            </a:r>
            <a:r>
              <a:rPr lang="ru-RU" sz="1100" spc="-5" dirty="0">
                <a:latin typeface="Arial" pitchFamily="34" charset="0"/>
                <a:cs typeface="Arial" pitchFamily="34" charset="0"/>
              </a:rPr>
              <a:t>программ Поволжского управления министерства образования и науки Самарской области</a:t>
            </a:r>
            <a:endParaRPr lang="ru-RU" sz="1100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тел. 89270022193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fedorova_vp@mail.ru</a:t>
            </a:r>
            <a:endParaRPr lang="ru-RU" sz="11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2. 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/>
              <a:t>eeneen@mail.ru</a:t>
            </a:r>
          </a:p>
        </p:txBody>
      </p:sp>
      <p:sp>
        <p:nvSpPr>
          <p:cNvPr id="692" name="TextBox 691"/>
          <p:cNvSpPr txBox="1"/>
          <p:nvPr/>
        </p:nvSpPr>
        <p:spPr>
          <a:xfrm>
            <a:off x="629424" y="3861048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616676"/>
              </p:ext>
            </p:extLst>
          </p:nvPr>
        </p:nvGraphicFramePr>
        <p:xfrm>
          <a:off x="141919" y="1412776"/>
          <a:ext cx="8884283" cy="29523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0239"/>
                <a:gridCol w="3528392"/>
                <a:gridCol w="576064"/>
                <a:gridCol w="648072"/>
                <a:gridCol w="720080"/>
                <a:gridCol w="864096"/>
                <a:gridCol w="720080"/>
                <a:gridCol w="674574"/>
                <a:gridCol w="652686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190625">
                        <a:lnSpc>
                          <a:spcPct val="100000"/>
                        </a:lnSpc>
                      </a:pP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endParaRPr lang="ru-RU" sz="1100" spc="-1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100" spc="-10" dirty="0" err="1" smtClean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2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44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7167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Численность молодежи, задействованной в мероприятиях по вовлечению в творческую деятельность, человек 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6394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6394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5266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3792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3923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6538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6578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1296144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Общая численность граждан, вовлеченных центрами (сообществами, объединениями) поддержки добровольчества (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волонтерства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) на базе образовательных организаций, некоммерческих организаций, государственных и муниципальных учреждений, в добровольческую (волонтерскую) деятельность, тыс. человек</a:t>
                      </a:r>
                      <a:endParaRPr lang="ru-RU" sz="14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14%</a:t>
                      </a:r>
                    </a:p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13930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14%</a:t>
                      </a:r>
                    </a:p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13930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1517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2142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2507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3824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2091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5" dirty="0" err="1" smtClean="0"/>
              <a:t>м.р</a:t>
            </a:r>
            <a:r>
              <a:rPr lang="ru-RU" spc="-5" dirty="0" smtClean="0"/>
              <a:t>. </a:t>
            </a:r>
            <a:r>
              <a:rPr lang="ru-RU" spc="-5" dirty="0"/>
              <a:t>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885819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ГОДАХ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«Социальная активность»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25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60216" y="5733255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err="1" smtClean="0">
                <a:latin typeface="Arial" pitchFamily="34" charset="0"/>
                <a:cs typeface="Arial" pitchFamily="34" charset="0"/>
              </a:rPr>
              <a:t>Внучкова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Ольга Ивановна- начальник  отдела молодежной политики МКУ «Управление культуры, туризма и молодежной политики Администрации муниципального района Волжский Самарской области», тел. 89277109016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molodvr@mail.ru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109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356841"/>
              </p:ext>
            </p:extLst>
          </p:nvPr>
        </p:nvGraphicFramePr>
        <p:xfrm>
          <a:off x="141922" y="1406397"/>
          <a:ext cx="8884283" cy="16625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4176464"/>
                <a:gridCol w="576064"/>
                <a:gridCol w="648072"/>
                <a:gridCol w="572471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354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Число образовательных организаций, в которых внедрена целевая модель цифровой образовательной среды, единиц</a:t>
                      </a:r>
                      <a:endParaRPr lang="ru-RU" sz="10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0895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</a:t>
            </a:r>
            <a:r>
              <a:rPr lang="ru-RU" sz="1200" b="1" spc="-10" dirty="0">
                <a:latin typeface="Arial"/>
                <a:cs typeface="Arial"/>
              </a:rPr>
              <a:t>Х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200" b="1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26</a:t>
            </a:fld>
            <a:endParaRPr spc="-5" dirty="0"/>
          </a:p>
        </p:txBody>
      </p:sp>
      <p:sp>
        <p:nvSpPr>
          <p:cNvPr id="693" name="object 690"/>
          <p:cNvSpPr txBox="1"/>
          <p:nvPr/>
        </p:nvSpPr>
        <p:spPr>
          <a:xfrm>
            <a:off x="110065" y="573325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  <p:sp>
        <p:nvSpPr>
          <p:cNvPr id="692" name="TextBox 691"/>
          <p:cNvSpPr txBox="1"/>
          <p:nvPr/>
        </p:nvSpPr>
        <p:spPr>
          <a:xfrm>
            <a:off x="616377" y="3100511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56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0"/>
          <p:cNvSpPr txBox="1"/>
          <p:nvPr/>
        </p:nvSpPr>
        <p:spPr>
          <a:xfrm>
            <a:off x="54005" y="6021288"/>
            <a:ext cx="9035990" cy="396904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0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0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Стародубцев Роман Сергеевич - </a:t>
            </a:r>
            <a:r>
              <a:rPr sz="10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ведущий специалист отдела организации образовательных ресурсов, Тел. 89277387449</a:t>
            </a:r>
            <a:r>
              <a:rPr sz="10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roman.starodubcev89@mail.ru</a:t>
            </a:r>
            <a:endParaRPr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656541"/>
              </p:ext>
            </p:extLst>
          </p:nvPr>
        </p:nvGraphicFramePr>
        <p:xfrm>
          <a:off x="86755" y="1196752"/>
          <a:ext cx="8929369" cy="47612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241262"/>
                <a:gridCol w="1152128"/>
                <a:gridCol w="2283884"/>
              </a:tblGrid>
              <a:tr h="4467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565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016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05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05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5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65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Подготовка помещений Центра для размещения оборудования в соответствии с бренд-буком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Прием на работу сотрудников центра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0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Закупка мебели для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25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Повышение квалификации педагогов Центра, обучение новым технологиям преподавания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31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08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0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Утверждение и размещение на сайте школы документации, регламентирующей работу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Август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0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Открытие Центра в единый день открытий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0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Ввод в эксплуатацию здания школы в микрорайоне</a:t>
                      </a:r>
                      <a:r>
                        <a:rPr lang="ru-RU" sz="1050" baseline="0" dirty="0" smtClean="0">
                          <a:latin typeface="Arial" pitchFamily="34" charset="0"/>
                          <a:cs typeface="Arial" pitchFamily="34" charset="0"/>
                        </a:rPr>
                        <a:t> Южный город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8246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05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05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5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0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Подготовка помещений Центра для размещения оборудования в соответствии с бренд-буком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</a:t>
                      </a:r>
                      <a:r>
                        <a:rPr lang="ru-RU" sz="105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01.09.2020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Прием на работу сотрудников центра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Закупка мебели для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Повышение квалификации педагогов Центра, обучение новым технологиям преподавания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Утверждение и размещение на сайте школы документации, регламентирующей работу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Август 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Открытие Центра в единый день открытий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27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7" y="782262"/>
            <a:ext cx="438721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</a:t>
            </a:r>
            <a:r>
              <a:rPr sz="1200" b="1" dirty="0" smtClean="0">
                <a:latin typeface="Arial"/>
                <a:cs typeface="Arial"/>
              </a:rPr>
              <a:t>*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Федеральный проект «Современная школа»</a:t>
            </a:r>
            <a:endParaRPr sz="12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1470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06914" y="6069806"/>
            <a:ext cx="8856478" cy="550792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0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0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Федорова Валентина Павловна -</a:t>
            </a:r>
            <a:r>
              <a:rPr sz="10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ведущий специалист отдела реализации образовательных программ, тел. 89270022193</a:t>
            </a:r>
            <a:r>
              <a:rPr sz="10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dirty="0" smtClean="0">
                <a:latin typeface="Arial" pitchFamily="34" charset="0"/>
                <a:cs typeface="Arial" pitchFamily="34" charset="0"/>
                <a:hlinkClick r:id="rId3"/>
              </a:rPr>
              <a:t>fedorova_vp@mail.ru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; Евдокимова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Евгения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Николаевна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заместитель директора ГБУ ДПО «</a:t>
            </a:r>
            <a:r>
              <a:rPr lang="ru-RU" sz="1000" dirty="0" err="1">
                <a:latin typeface="Arial" pitchFamily="34" charset="0"/>
                <a:cs typeface="Arial" pitchFamily="34" charset="0"/>
              </a:rPr>
              <a:t>Новокуйбышевский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РЦ», тел.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89272060609, </a:t>
            </a:r>
            <a:r>
              <a:rPr lang="ru-RU" sz="1000" dirty="0" smtClean="0">
                <a:latin typeface="Arial" pitchFamily="34" charset="0"/>
                <a:cs typeface="Arial" pitchFamily="34" charset="0"/>
                <a:hlinkClick r:id="rId4"/>
              </a:rPr>
              <a:t>eeneen@mail.ru</a:t>
            </a:r>
            <a:endParaRPr lang="ru-RU" sz="10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lang="ru-RU" spc="-10" dirty="0"/>
              <a:t>«ОБРАЗОВАНИЕ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9585082"/>
              </p:ext>
            </p:extLst>
          </p:nvPr>
        </p:nvGraphicFramePr>
        <p:xfrm>
          <a:off x="94288" y="1180681"/>
          <a:ext cx="8929369" cy="50045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665777"/>
                <a:gridCol w="936104"/>
                <a:gridCol w="2075393"/>
              </a:tblGrid>
              <a:tr h="466851"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L="0" marR="3048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2730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469"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1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Организация  участия 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</a:t>
                      </a:r>
                      <a:r>
                        <a:rPr lang="ru-RU" sz="1050" baseline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  в мероприятиях 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мобильных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технопарков «</a:t>
                      </a:r>
                      <a:r>
                        <a:rPr lang="ru-RU" sz="1050" dirty="0" err="1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и других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проектов, направленных на обеспечение доступности дополнительных общеобразовательных программ естественнонаучной и технической направленностей, соответствующих приоритетным направлениям технологического развития Российской Федерации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 человек, нарастающим итогом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00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обучающихся в 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открытых онлайн-уроков, реализуемых с учетом опыта цикла открытых уроков «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Проектория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», «Уроки настоящего» или иных аналогичных по возможностям, функциям и результатам проектах, направленных на раннюю профориентацию, тыс. человек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184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 в  проекте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«Билет в 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будущее»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2576"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09842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Организация  участия 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</a:t>
                      </a:r>
                      <a:r>
                        <a:rPr lang="ru-RU" sz="1050" baseline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  в мероприятиях 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мобильных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технопарков «</a:t>
                      </a:r>
                      <a:r>
                        <a:rPr lang="ru-RU" sz="1050" dirty="0" err="1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и других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проектов, направленных на обеспечение доступности дополнительных общеобразовательных программ естественнонаучной и технической направленностей, соответствующих приоритетным направлениям технологического развития Российской Федерации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 человек, нарастающим итогом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60256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0800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обучающихся в 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открытых онлайн-уроков, реализуемых с учетом опыта цикла открытых уроков «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Проектория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», «Уроки настоящего» или иных аналогичных по возможностям, функциям и результатам проектах, направленных на раннюю профориентацию, тыс. человек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20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 в  проекте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«Билет в 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будущее»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Проведение ремонта спортивного зала ГБОУ ООШ  с. </a:t>
                      </a:r>
                      <a:r>
                        <a:rPr lang="ru-RU" sz="1050" dirty="0" err="1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Яблоновый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 овраг</a:t>
                      </a: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Август 2020 г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/>
            <a:fld id="{81D60167-4931-47E6-BA6A-407CBD079E47}" type="slidenum">
              <a:rPr spc="-5" dirty="0"/>
              <a:pPr marL="25400"/>
              <a:t>28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61160" y="738623"/>
            <a:ext cx="438721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2. </a:t>
            </a:r>
            <a:r>
              <a:rPr sz="1200" b="1" spc="-5" dirty="0">
                <a:solidFill>
                  <a:prstClr val="black"/>
                </a:solidFill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И </a:t>
            </a:r>
            <a:r>
              <a:rPr sz="1200" b="1" spc="-5" dirty="0">
                <a:solidFill>
                  <a:prstClr val="black"/>
                </a:solidFill>
                <a:latin typeface="Arial"/>
                <a:cs typeface="Arial"/>
              </a:rPr>
              <a:t>КОНТРОЛЬНЫЕ</a:t>
            </a: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 ТОЧКИ</a:t>
            </a:r>
            <a:r>
              <a:rPr sz="1200" b="1" dirty="0" smtClean="0">
                <a:solidFill>
                  <a:prstClr val="black"/>
                </a:solidFill>
                <a:latin typeface="Arial"/>
                <a:cs typeface="Arial"/>
              </a:rPr>
              <a:t>*</a:t>
            </a:r>
            <a:endParaRPr lang="ru-RU" sz="1200" b="1" dirty="0" smtClean="0">
              <a:solidFill>
                <a:prstClr val="black"/>
              </a:solidFill>
              <a:latin typeface="Arial"/>
              <a:cs typeface="Arial"/>
            </a:endParaRPr>
          </a:p>
          <a:p>
            <a:pPr marL="12700" algn="ctr">
              <a:spcBef>
                <a:spcPts val="100"/>
              </a:spcBef>
            </a:pPr>
            <a:r>
              <a:rPr lang="ru-RU" sz="1200" b="1" dirty="0" smtClean="0">
                <a:solidFill>
                  <a:prstClr val="black"/>
                </a:solidFill>
                <a:latin typeface="Arial"/>
                <a:cs typeface="Arial"/>
              </a:rPr>
              <a:t>Федеральный проект «Успех каждого ребенка»</a:t>
            </a:r>
            <a:endParaRPr sz="1200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6252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</a:t>
            </a:r>
            <a:r>
              <a:rPr lang="ru-RU" spc="-10" dirty="0" smtClean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6423104"/>
              </p:ext>
            </p:extLst>
          </p:nvPr>
        </p:nvGraphicFramePr>
        <p:xfrm>
          <a:off x="169675" y="1160155"/>
          <a:ext cx="8929369" cy="46779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158342"/>
                <a:gridCol w="1224136"/>
                <a:gridCol w="2294796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повышения квалификации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педагогов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 цифровой форме с использованием информационного ресурса «одного окна» (</a:t>
                      </a:r>
                      <a:r>
                        <a:rPr lang="en-US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onlinedu.ru)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.12.2019-25.12.2019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подключения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интернет-соединением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со скоростью не менее 50 МБ/сек. – для образовательных организаций, расположенных в сельской местности образовательных организаций ( 6 ОО) ,%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2646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повышения квалификации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педагогов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 цифровой форме с использованием информационного ресурса «одного окна» (onlinedu.ru)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09.01.2020-25.12.2020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подключения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интернет-соединением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со скоростью не менее 50 МБ/сек. – для образовательных организаций, расположенных в сельской местности образовательных организаций ( 1 ОУ)%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Обеспечение регистрации ОО</a:t>
                      </a:r>
                      <a:r>
                        <a:rPr lang="ru-RU" sz="1100" b="0" baseline="0" dirty="0" smtClean="0">
                          <a:latin typeface="Arial" pitchFamily="34" charset="0"/>
                          <a:cs typeface="Arial" pitchFamily="34" charset="0"/>
                        </a:rPr>
                        <a:t> и использования ресурсов 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федеральной цифровой  платформы «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Маркетплейс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01.04.2020-31.12.2020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использования  федеральной информационно-сервисной платформы цифровой образовательной среды (федеральные цифровые платформы, информационные системы и ресурсы) для «горизонтального» обучения и неформального образования обучающимися общего образования и среднего профессионального образования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( «Урок цифры»), а также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для формирования цифрового образовательного профиля и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 обеспечения и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нформационного взаимодействия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86800" y="6657636"/>
            <a:ext cx="23367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29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209800" y="765175"/>
            <a:ext cx="5026496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/>
              <a:t>Федеральный проект «Цифровая образовательная среда</a:t>
            </a:r>
            <a:r>
              <a:rPr lang="ru-RU" sz="1200" b="1" dirty="0" smtClean="0"/>
              <a:t>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88474" y="590724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</p:spTree>
    <p:extLst>
      <p:ext uri="{BB962C8B-B14F-4D97-AF65-F5344CB8AC3E}">
        <p14:creationId xmlns:p14="http://schemas.microsoft.com/office/powerpoint/2010/main" val="4172880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3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87020" y="116632"/>
            <a:ext cx="8556980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проекты 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107504" y="812270"/>
            <a:ext cx="8917020" cy="5732358"/>
            <a:chOff x="107504" y="812270"/>
            <a:chExt cx="8917020" cy="5732358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5472608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812270"/>
              <a:ext cx="8424936" cy="612932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Стратегическое направление 1: </a:t>
              </a:r>
            </a:p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СБЕРЕЖЕНИЕ </a:t>
              </a:r>
              <a:r>
                <a:rPr lang="ru-RU" sz="1500" b="1" dirty="0">
                  <a:solidFill>
                    <a:schemeClr val="bg1"/>
                  </a:solidFill>
                </a:rPr>
                <a:t>НАРОДА И НАКОПЛЕНИЕ ЧЕЛОВЕЧЕСКОГО </a:t>
              </a:r>
              <a:r>
                <a:rPr lang="ru-RU" sz="1500" b="1" dirty="0" smtClean="0">
                  <a:solidFill>
                    <a:schemeClr val="bg1"/>
                  </a:solidFill>
                </a:rPr>
                <a:t>КАПИТАЛА</a:t>
              </a:r>
              <a:endParaRPr lang="ru-RU" sz="15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" name="Прямоугольник 14"/>
          <p:cNvSpPr/>
          <p:nvPr/>
        </p:nvSpPr>
        <p:spPr>
          <a:xfrm>
            <a:off x="177009" y="1988397"/>
            <a:ext cx="2090735" cy="9233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«Строительство поликлиники в жилом районе Южный город на 250 посещений в смену»</a:t>
            </a:r>
            <a:endParaRPr lang="ru-RU" sz="900" u="sng" dirty="0"/>
          </a:p>
          <a:p>
            <a:pPr lvl="0"/>
            <a:r>
              <a:rPr lang="ru-RU" sz="900" u="sng" dirty="0"/>
              <a:t>Цель</a:t>
            </a:r>
            <a:r>
              <a:rPr lang="ru-RU" sz="900" dirty="0"/>
              <a:t>: повышение доступности медицинской помощи населению. </a:t>
            </a:r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2018-2019 годы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2411760" y="1988397"/>
            <a:ext cx="6527230" cy="1738936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Флагманский проект: «Спортивные объекты в шаговой доступности</a:t>
            </a:r>
            <a:r>
              <a:rPr lang="ru-RU" sz="900" b="1" u="sng" dirty="0" smtClean="0"/>
              <a:t>»</a:t>
            </a:r>
          </a:p>
          <a:p>
            <a:r>
              <a:rPr lang="ru-RU" sz="900" u="sng" dirty="0"/>
              <a:t>Цель проекта</a:t>
            </a:r>
            <a:r>
              <a:rPr lang="ru-RU" sz="900" dirty="0"/>
              <a:t>: создание условий для занятий физкультурой и спортом жителей </a:t>
            </a:r>
            <a:r>
              <a:rPr lang="ru-RU" sz="900" dirty="0" err="1"/>
              <a:t>м.р</a:t>
            </a:r>
            <a:r>
              <a:rPr lang="ru-RU" sz="900" dirty="0"/>
              <a:t>. Волжский. </a:t>
            </a:r>
            <a:endParaRPr lang="ru-RU" sz="900" dirty="0" smtClean="0"/>
          </a:p>
          <a:p>
            <a:r>
              <a:rPr lang="ru-RU" sz="900" u="sng" dirty="0" smtClean="0"/>
              <a:t>Срок реализации</a:t>
            </a:r>
            <a:r>
              <a:rPr lang="ru-RU" sz="900" dirty="0" smtClean="0"/>
              <a:t>: до 2030 года</a:t>
            </a:r>
            <a:endParaRPr lang="ru-RU" sz="900" dirty="0"/>
          </a:p>
          <a:p>
            <a:pPr lvl="0" algn="ctr"/>
            <a:endParaRPr lang="ru-RU" sz="800" b="1" u="sng" dirty="0"/>
          </a:p>
          <a:p>
            <a:pPr lvl="0"/>
            <a:r>
              <a:rPr lang="ru-RU" sz="800" dirty="0" smtClean="0"/>
              <a:t>1.</a:t>
            </a:r>
            <a:r>
              <a:rPr lang="ru-RU" sz="800" dirty="0"/>
              <a:t> «Строительство универсальных спортивных площадок в населенных </a:t>
            </a:r>
            <a:r>
              <a:rPr lang="ru-RU" sz="800" dirty="0" smtClean="0"/>
              <a:t>пунктах района»</a:t>
            </a:r>
            <a:endParaRPr lang="ru-RU" sz="800" dirty="0"/>
          </a:p>
          <a:p>
            <a:pPr lvl="0"/>
            <a:r>
              <a:rPr lang="ru-RU" sz="800" dirty="0" smtClean="0"/>
              <a:t>2</a:t>
            </a:r>
            <a:r>
              <a:rPr lang="ru-RU" sz="800" dirty="0"/>
              <a:t>. </a:t>
            </a:r>
            <a:r>
              <a:rPr lang="ru-RU" sz="800" dirty="0" smtClean="0"/>
              <a:t>«Устройство </a:t>
            </a:r>
            <a:r>
              <a:rPr lang="ru-RU" sz="800" dirty="0"/>
              <a:t>спортивной площадки для выполнения нормативов </a:t>
            </a:r>
            <a:r>
              <a:rPr lang="ru-RU" sz="800" dirty="0" smtClean="0"/>
              <a:t>ГТО в </a:t>
            </a:r>
            <a:r>
              <a:rPr lang="ru-RU" sz="800" dirty="0"/>
              <a:t>с. Просвет</a:t>
            </a:r>
            <a:r>
              <a:rPr lang="ru-RU" sz="800" dirty="0" smtClean="0"/>
              <a:t>»</a:t>
            </a:r>
          </a:p>
          <a:p>
            <a:pPr lvl="0"/>
            <a:r>
              <a:rPr lang="ru-RU" sz="800" dirty="0" smtClean="0"/>
              <a:t>3. «Строительство </a:t>
            </a:r>
            <a:r>
              <a:rPr lang="ru-RU" sz="800" dirty="0"/>
              <a:t>плавательного бассейна на территории </a:t>
            </a:r>
            <a:r>
              <a:rPr lang="ru-RU" sz="800" dirty="0" err="1"/>
              <a:t>п.г.т</a:t>
            </a:r>
            <a:r>
              <a:rPr lang="ru-RU" sz="800" dirty="0"/>
              <a:t>. </a:t>
            </a:r>
            <a:r>
              <a:rPr lang="ru-RU" sz="800" dirty="0" err="1" smtClean="0"/>
              <a:t>Стройкерамика</a:t>
            </a:r>
            <a:r>
              <a:rPr lang="ru-RU" sz="800" dirty="0" smtClean="0"/>
              <a:t>»</a:t>
            </a:r>
            <a:endParaRPr lang="ru-RU" sz="800" dirty="0"/>
          </a:p>
          <a:p>
            <a:pPr lvl="0"/>
            <a:r>
              <a:rPr lang="ru-RU" sz="800" dirty="0"/>
              <a:t>4</a:t>
            </a:r>
            <a:r>
              <a:rPr lang="ru-RU" sz="800" dirty="0" smtClean="0"/>
              <a:t>. «</a:t>
            </a:r>
            <a:r>
              <a:rPr lang="ru-RU" sz="800" dirty="0" err="1" smtClean="0"/>
              <a:t>Лыжероллерная</a:t>
            </a:r>
            <a:r>
              <a:rPr lang="ru-RU" sz="800" dirty="0" smtClean="0"/>
              <a:t> трасса для учебно-спортивного центра «Чайка»». Планируемый объект физической культуры и спорта регионального значения территориального развития </a:t>
            </a:r>
            <a:r>
              <a:rPr lang="ru-RU" sz="800" dirty="0" err="1" smtClean="0"/>
              <a:t>Самарско</a:t>
            </a:r>
            <a:r>
              <a:rPr lang="ru-RU" sz="800" dirty="0" smtClean="0"/>
              <a:t>-Тольяттинской агломерации</a:t>
            </a:r>
          </a:p>
          <a:p>
            <a:pPr lvl="0"/>
            <a:r>
              <a:rPr lang="ru-RU" sz="800" dirty="0"/>
              <a:t>5</a:t>
            </a:r>
            <a:r>
              <a:rPr lang="ru-RU" sz="800" dirty="0" smtClean="0"/>
              <a:t>. </a:t>
            </a:r>
            <a:r>
              <a:rPr lang="ru-RU" sz="800" dirty="0"/>
              <a:t>«Спортивно-оздоровительный комплекс с универсальным спортивным залом и плавательным бассейном на 200 мест в </a:t>
            </a:r>
            <a:r>
              <a:rPr lang="ru-RU" sz="800" dirty="0" err="1"/>
              <a:t>с.п</a:t>
            </a:r>
            <a:r>
              <a:rPr lang="ru-RU" sz="800" dirty="0"/>
              <a:t>. </a:t>
            </a:r>
            <a:r>
              <a:rPr lang="ru-RU" sz="800" dirty="0" err="1"/>
              <a:t>Лопатино</a:t>
            </a:r>
            <a:r>
              <a:rPr lang="ru-RU" sz="800" dirty="0"/>
              <a:t>, жилой район «Южный </a:t>
            </a:r>
            <a:r>
              <a:rPr lang="ru-RU" sz="800" dirty="0" smtClean="0"/>
              <a:t>город»</a:t>
            </a:r>
          </a:p>
          <a:p>
            <a:pPr lvl="0"/>
            <a:r>
              <a:rPr lang="ru-RU" sz="800" dirty="0" smtClean="0"/>
              <a:t>6. </a:t>
            </a:r>
            <a:r>
              <a:rPr lang="ru-RU" sz="800" dirty="0"/>
              <a:t>«Крытый каток с искусственным льдом на 250 </a:t>
            </a:r>
            <a:r>
              <a:rPr lang="ru-RU" sz="800" dirty="0" err="1"/>
              <a:t>меств</a:t>
            </a:r>
            <a:r>
              <a:rPr lang="ru-RU" sz="800" dirty="0"/>
              <a:t> </a:t>
            </a:r>
            <a:r>
              <a:rPr lang="ru-RU" sz="800" dirty="0" err="1"/>
              <a:t>с.п</a:t>
            </a:r>
            <a:r>
              <a:rPr lang="ru-RU" sz="800" dirty="0"/>
              <a:t>. </a:t>
            </a:r>
            <a:r>
              <a:rPr lang="ru-RU" sz="800" dirty="0" err="1"/>
              <a:t>Лопатино</a:t>
            </a:r>
            <a:r>
              <a:rPr lang="ru-RU" sz="800" dirty="0"/>
              <a:t>, жилой район «Южный город»</a:t>
            </a:r>
          </a:p>
          <a:p>
            <a:r>
              <a:rPr lang="ru-RU" sz="800" dirty="0"/>
              <a:t>7</a:t>
            </a:r>
            <a:r>
              <a:rPr lang="ru-RU" sz="800" dirty="0" smtClean="0"/>
              <a:t>. «Физкультурно-спортивный </a:t>
            </a:r>
            <a:r>
              <a:rPr lang="ru-RU" sz="800" dirty="0"/>
              <a:t>комплексна 200 мест в </a:t>
            </a:r>
            <a:r>
              <a:rPr lang="ru-RU" sz="800" dirty="0" err="1"/>
              <a:t>г.п</a:t>
            </a:r>
            <a:r>
              <a:rPr lang="ru-RU" sz="800" dirty="0"/>
              <a:t>. Петра Дубрава</a:t>
            </a:r>
            <a:r>
              <a:rPr lang="ru-RU" sz="800" dirty="0" smtClean="0"/>
              <a:t>»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177009" y="3084106"/>
            <a:ext cx="2078867" cy="10618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Стратегический проект «Спорт </a:t>
            </a:r>
            <a:r>
              <a:rPr lang="ru-RU" sz="900" b="1" u="sng" dirty="0"/>
              <a:t>- норма жизни</a:t>
            </a:r>
            <a:r>
              <a:rPr lang="ru-RU" sz="900" b="1" u="sng" dirty="0" smtClean="0"/>
              <a:t>»</a:t>
            </a:r>
            <a:endParaRPr lang="ru-RU" sz="900" b="1" u="sng" dirty="0"/>
          </a:p>
          <a:p>
            <a:pPr lvl="0"/>
            <a:r>
              <a:rPr lang="ru-RU" sz="900" u="sng" dirty="0" smtClean="0"/>
              <a:t>Цель: </a:t>
            </a:r>
            <a:r>
              <a:rPr lang="ru-RU" sz="900" dirty="0"/>
              <a:t>Доведение доли населения, систематически занимающегося физической культурой и спортом до 63% к 2030 г. </a:t>
            </a:r>
          </a:p>
          <a:p>
            <a:pPr lvl="0"/>
            <a:r>
              <a:rPr lang="ru-RU" sz="900" u="sng" dirty="0" smtClean="0"/>
              <a:t>Срок реализации:</a:t>
            </a:r>
            <a:r>
              <a:rPr lang="ru-RU" sz="900" dirty="0">
                <a:solidFill>
                  <a:srgbClr val="FF0000"/>
                </a:solidFill>
              </a:rPr>
              <a:t> </a:t>
            </a:r>
            <a:r>
              <a:rPr lang="ru-RU" sz="900" dirty="0" smtClean="0"/>
              <a:t>до 2030 года</a:t>
            </a:r>
            <a:endParaRPr lang="ru-RU" sz="9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65140" y="1442228"/>
            <a:ext cx="8773850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«СБЕРЕЖЕНИЕ НАРОДА И НАКОПЛЕНИЕ ЧЕЛОВЕЧЕСКОГО </a:t>
            </a:r>
            <a:r>
              <a:rPr lang="ru-RU" sz="1050" b="1" u="sng" dirty="0" smtClean="0">
                <a:sym typeface="Arial"/>
              </a:rPr>
              <a:t>КАПИТАЛА»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</a:t>
            </a:r>
            <a:r>
              <a:rPr lang="ru-RU" sz="1050" b="1" u="sng" dirty="0" smtClean="0">
                <a:sym typeface="Arial"/>
              </a:rPr>
              <a:t>реализуются 16 проектов</a:t>
            </a:r>
            <a:endParaRPr lang="ru-RU" sz="1050" b="1" u="sng" dirty="0">
              <a:sym typeface="Arial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65141" y="4365104"/>
            <a:ext cx="2090735" cy="2031323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«Школы ХХI века</a:t>
            </a:r>
            <a:r>
              <a:rPr lang="ru-RU" sz="900" b="1" u="sng" dirty="0" smtClean="0"/>
              <a:t>»:</a:t>
            </a:r>
          </a:p>
          <a:p>
            <a:pPr lvl="0"/>
            <a:r>
              <a:rPr lang="ru-RU" sz="900" dirty="0" smtClean="0"/>
              <a:t>- развитие </a:t>
            </a:r>
            <a:r>
              <a:rPr lang="ru-RU" sz="900" dirty="0"/>
              <a:t>материально-технической базы учреждений дошкольного, общего и дополнительного образования с учетом современных стандартов</a:t>
            </a:r>
            <a:r>
              <a:rPr lang="ru-RU" sz="900" dirty="0" smtClean="0"/>
              <a:t>;</a:t>
            </a:r>
          </a:p>
          <a:p>
            <a:pPr lvl="0"/>
            <a:r>
              <a:rPr lang="ru-RU" sz="900" dirty="0" smtClean="0"/>
              <a:t>-  строительство </a:t>
            </a:r>
            <a:r>
              <a:rPr lang="ru-RU" sz="900" dirty="0"/>
              <a:t>объектов сферы образования, соответствующих современным стандартам (школа в жилом микрорайоне «Южный город» (</a:t>
            </a:r>
            <a:r>
              <a:rPr lang="ru-RU" sz="900" dirty="0" err="1"/>
              <a:t>с.п.Лопатино</a:t>
            </a:r>
            <a:r>
              <a:rPr lang="ru-RU" sz="900" dirty="0"/>
              <a:t>) и в жилом микрорайоне «КОШЕЛЕВ-ПАРК» (</a:t>
            </a:r>
            <a:r>
              <a:rPr lang="ru-RU" sz="900" dirty="0" err="1"/>
              <a:t>г.п</a:t>
            </a:r>
            <a:r>
              <a:rPr lang="ru-RU" sz="900" dirty="0"/>
              <a:t>. </a:t>
            </a:r>
            <a:r>
              <a:rPr lang="ru-RU" sz="900" dirty="0" err="1" smtClean="0"/>
              <a:t>Смышляевка</a:t>
            </a:r>
            <a:r>
              <a:rPr lang="ru-RU" sz="900" dirty="0" smtClean="0"/>
              <a:t>))</a:t>
            </a:r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</a:t>
            </a:r>
            <a:r>
              <a:rPr lang="ru-RU" sz="900" dirty="0"/>
              <a:t>2019-2024 </a:t>
            </a:r>
            <a:r>
              <a:rPr lang="ru-RU" sz="900" dirty="0" smtClean="0"/>
              <a:t>годы</a:t>
            </a:r>
            <a:endParaRPr lang="ru-RU" sz="900" dirty="0"/>
          </a:p>
        </p:txBody>
      </p:sp>
      <p:sp>
        <p:nvSpPr>
          <p:cNvPr id="14" name="Прямоугольник 13"/>
          <p:cNvSpPr/>
          <p:nvPr/>
        </p:nvSpPr>
        <p:spPr>
          <a:xfrm>
            <a:off x="2411760" y="3903439"/>
            <a:ext cx="6538917" cy="249298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Флагманский проект: «Доступное дошкольное образование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проекта: </a:t>
            </a:r>
            <a:r>
              <a:rPr lang="ru-RU" sz="900" dirty="0"/>
              <a:t>снижение дефицита мест в дошкольных образовательных учреждениях</a:t>
            </a:r>
            <a:r>
              <a:rPr lang="ru-RU" sz="900" dirty="0" smtClean="0"/>
              <a:t>.</a:t>
            </a:r>
          </a:p>
          <a:p>
            <a:r>
              <a:rPr lang="ru-RU" sz="900" u="sng" dirty="0"/>
              <a:t>Срок реализации</a:t>
            </a:r>
            <a:r>
              <a:rPr lang="ru-RU" sz="900" dirty="0"/>
              <a:t>: до 2030 года</a:t>
            </a:r>
          </a:p>
          <a:p>
            <a:pPr lvl="0"/>
            <a:endParaRPr lang="ru-RU" sz="900" dirty="0"/>
          </a:p>
          <a:p>
            <a:r>
              <a:rPr lang="ru-RU" sz="800" dirty="0" smtClean="0"/>
              <a:t>1. Строительство </a:t>
            </a:r>
            <a:r>
              <a:rPr lang="ru-RU" sz="800" dirty="0"/>
              <a:t>двух </a:t>
            </a:r>
            <a:r>
              <a:rPr lang="ru-RU" sz="800" dirty="0" smtClean="0"/>
              <a:t>корпусов </a:t>
            </a:r>
            <a:r>
              <a:rPr lang="ru-RU" sz="800" dirty="0"/>
              <a:t>(на 300 мест каждый) СП ДС «Лукоморье» ГБОУ СОШ «ОЦ «Южный город». </a:t>
            </a:r>
            <a:endParaRPr lang="ru-RU" sz="800" dirty="0" smtClean="0"/>
          </a:p>
          <a:p>
            <a:r>
              <a:rPr lang="ru-RU" sz="800" dirty="0" smtClean="0"/>
              <a:t>2. «Детский сад общеразвивающего вида на </a:t>
            </a:r>
            <a:r>
              <a:rPr lang="ru-RU" sz="800" dirty="0"/>
              <a:t>300 мест с бассейном, трансформаторная подстанция, котельная в составе общеобразовательного </a:t>
            </a:r>
            <a:r>
              <a:rPr lang="ru-RU" sz="800" dirty="0" smtClean="0"/>
              <a:t>центра, расположенного по адресу: Самарская область, Волжский район, сельское поселение Лопатино, поселок Придорожный». </a:t>
            </a:r>
          </a:p>
          <a:p>
            <a:r>
              <a:rPr lang="ru-RU" sz="800" dirty="0" smtClean="0"/>
              <a:t>«</a:t>
            </a:r>
            <a:r>
              <a:rPr lang="ru-RU" sz="800" dirty="0"/>
              <a:t>Детский сад общеразвивающего вида на 300 мест с </a:t>
            </a:r>
            <a:r>
              <a:rPr lang="ru-RU" sz="800" dirty="0" smtClean="0"/>
              <a:t>бассейном в </a:t>
            </a:r>
            <a:r>
              <a:rPr lang="ru-RU" sz="800" dirty="0"/>
              <a:t>составе общеобразовательного центра, расположенного по адресу: Самарская область, Волжский район, сельское поселение Лопатино, поселок Придорожный</a:t>
            </a:r>
            <a:r>
              <a:rPr lang="ru-RU" sz="800" dirty="0" smtClean="0"/>
              <a:t>».</a:t>
            </a:r>
            <a:endParaRPr lang="ru-RU" sz="800" dirty="0"/>
          </a:p>
          <a:p>
            <a:pPr lvl="0"/>
            <a:r>
              <a:rPr lang="ru-RU" sz="800" dirty="0" smtClean="0"/>
              <a:t>3. </a:t>
            </a:r>
            <a:r>
              <a:rPr lang="ru-RU" sz="800" dirty="0"/>
              <a:t>«Детский сад общеразвивающего вида на 300 мест с </a:t>
            </a:r>
            <a:r>
              <a:rPr lang="ru-RU" sz="800" dirty="0" smtClean="0"/>
              <a:t>бассейном </a:t>
            </a:r>
            <a:r>
              <a:rPr lang="ru-RU" sz="800" dirty="0"/>
              <a:t>в составе общеобразовательного </a:t>
            </a:r>
            <a:r>
              <a:rPr lang="ru-RU" sz="800" dirty="0" smtClean="0"/>
              <a:t>центра» (</a:t>
            </a:r>
            <a:r>
              <a:rPr lang="ru-RU" sz="800" dirty="0" err="1" smtClean="0"/>
              <a:t>с.п.Лопатино</a:t>
            </a:r>
            <a:r>
              <a:rPr lang="ru-RU" sz="800" dirty="0" smtClean="0"/>
              <a:t>). </a:t>
            </a:r>
          </a:p>
          <a:p>
            <a:pPr lvl="0"/>
            <a:r>
              <a:rPr lang="ru-RU" sz="800" dirty="0" smtClean="0"/>
              <a:t>4. </a:t>
            </a:r>
            <a:r>
              <a:rPr lang="ru-RU" sz="800" dirty="0"/>
              <a:t>Строительство детского сада общеразвивающего вида на 294 места с бассейном в шестой очереди застройки «Южный город» (</a:t>
            </a:r>
            <a:r>
              <a:rPr lang="ru-RU" sz="800" dirty="0" err="1"/>
              <a:t>с.п</a:t>
            </a:r>
            <a:r>
              <a:rPr lang="ru-RU" sz="800" dirty="0"/>
              <a:t>. Черноречье). </a:t>
            </a:r>
            <a:endParaRPr lang="ru-RU" sz="800" dirty="0" smtClean="0"/>
          </a:p>
          <a:p>
            <a:pPr lvl="0"/>
            <a:r>
              <a:rPr lang="ru-RU" sz="800" dirty="0" smtClean="0"/>
              <a:t>5. </a:t>
            </a:r>
            <a:r>
              <a:rPr lang="ru-RU" sz="800" dirty="0"/>
              <a:t>Строительство детского сада на 250 мест на ул. Народной, </a:t>
            </a:r>
            <a:r>
              <a:rPr lang="ru-RU" sz="800" dirty="0" err="1"/>
              <a:t>пгт</a:t>
            </a:r>
            <a:r>
              <a:rPr lang="ru-RU" sz="800" dirty="0"/>
              <a:t> </a:t>
            </a:r>
            <a:r>
              <a:rPr lang="ru-RU" sz="800" dirty="0" err="1"/>
              <a:t>Стройкерамика</a:t>
            </a:r>
            <a:r>
              <a:rPr lang="ru-RU" sz="800" dirty="0"/>
              <a:t>. </a:t>
            </a:r>
          </a:p>
          <a:p>
            <a:r>
              <a:rPr lang="ru-RU" sz="800" dirty="0" smtClean="0"/>
              <a:t>6.</a:t>
            </a:r>
            <a:r>
              <a:rPr lang="ru-RU" sz="800" dirty="0"/>
              <a:t> Строительство </a:t>
            </a:r>
            <a:r>
              <a:rPr lang="ru-RU" sz="800" dirty="0" smtClean="0"/>
              <a:t>детского сада </a:t>
            </a:r>
            <a:r>
              <a:rPr lang="ru-RU" sz="800" dirty="0"/>
              <a:t>«КОШЕЛЕВ – ПРОЕКТ»: Детский </a:t>
            </a:r>
            <a:r>
              <a:rPr lang="ru-RU" sz="800" dirty="0" smtClean="0"/>
              <a:t>сад  </a:t>
            </a:r>
            <a:r>
              <a:rPr lang="ru-RU" sz="800" dirty="0"/>
              <a:t>А16/2 на 350 мест» </a:t>
            </a:r>
            <a:r>
              <a:rPr lang="ru-RU" sz="800" dirty="0" err="1"/>
              <a:t>г.п.Смышляевка</a:t>
            </a:r>
            <a:r>
              <a:rPr lang="ru-RU" sz="800" dirty="0"/>
              <a:t> </a:t>
            </a:r>
            <a:endParaRPr lang="ru-RU" sz="800" dirty="0" smtClean="0"/>
          </a:p>
          <a:p>
            <a:r>
              <a:rPr lang="ru-RU" sz="800" dirty="0" smtClean="0"/>
              <a:t>Строительство </a:t>
            </a:r>
            <a:r>
              <a:rPr lang="ru-RU" sz="800" dirty="0"/>
              <a:t>детского сада «КОШЕЛЕВ – ПРОЕКТ»: Детский сад </a:t>
            </a:r>
            <a:r>
              <a:rPr lang="ru-RU" sz="800" dirty="0" smtClean="0"/>
              <a:t>А16/3 </a:t>
            </a:r>
            <a:r>
              <a:rPr lang="ru-RU" sz="800" dirty="0"/>
              <a:t>на 350 мест</a:t>
            </a:r>
            <a:r>
              <a:rPr lang="ru-RU" sz="800" dirty="0" smtClean="0"/>
              <a:t>» </a:t>
            </a:r>
            <a:r>
              <a:rPr lang="ru-RU" sz="800" dirty="0" err="1" smtClean="0"/>
              <a:t>г.п.Смышляевка</a:t>
            </a:r>
            <a:r>
              <a:rPr lang="ru-RU" sz="800" dirty="0" smtClean="0"/>
              <a:t> </a:t>
            </a:r>
            <a:endParaRPr lang="ru-RU" sz="800" dirty="0"/>
          </a:p>
          <a:p>
            <a:r>
              <a:rPr lang="ru-RU" sz="800" dirty="0" smtClean="0"/>
              <a:t>7. Строительство </a:t>
            </a:r>
            <a:r>
              <a:rPr lang="ru-RU" sz="800" dirty="0"/>
              <a:t>детского сада на 150 мест в с. </a:t>
            </a:r>
            <a:r>
              <a:rPr lang="ru-RU" sz="800" dirty="0" err="1"/>
              <a:t>Курумоч</a:t>
            </a:r>
            <a:r>
              <a:rPr lang="ru-RU" sz="800" dirty="0"/>
              <a:t>. </a:t>
            </a:r>
            <a:endParaRPr lang="ru-RU" sz="800" dirty="0" smtClean="0"/>
          </a:p>
          <a:p>
            <a:r>
              <a:rPr lang="ru-RU" sz="800" dirty="0" smtClean="0"/>
              <a:t>8. </a:t>
            </a:r>
            <a:r>
              <a:rPr lang="ru-RU" sz="800" dirty="0"/>
              <a:t>Строительство детского сада на 250 мест в </a:t>
            </a:r>
            <a:r>
              <a:rPr lang="ru-RU" sz="800" dirty="0" err="1"/>
              <a:t>пгт</a:t>
            </a:r>
            <a:r>
              <a:rPr lang="ru-RU" sz="800" dirty="0"/>
              <a:t> Смышляевка. </a:t>
            </a:r>
            <a:endParaRPr lang="ru-RU" sz="800" dirty="0" smtClean="0"/>
          </a:p>
          <a:p>
            <a:r>
              <a:rPr lang="ru-RU" sz="800" dirty="0" smtClean="0"/>
              <a:t>9. </a:t>
            </a:r>
            <a:r>
              <a:rPr lang="ru-RU" sz="800" dirty="0"/>
              <a:t>Создание дополнительных мест для детей в возрасте до 3-х лет путем перепрофилирования дошкольных групп в </a:t>
            </a:r>
            <a:r>
              <a:rPr lang="ru-RU" sz="800" dirty="0" smtClean="0"/>
              <a:t>ясельные</a:t>
            </a:r>
          </a:p>
        </p:txBody>
      </p:sp>
    </p:spTree>
    <p:extLst>
      <p:ext uri="{BB962C8B-B14F-4D97-AF65-F5344CB8AC3E}">
        <p14:creationId xmlns:p14="http://schemas.microsoft.com/office/powerpoint/2010/main" val="1855941028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294225"/>
              </p:ext>
            </p:extLst>
          </p:nvPr>
        </p:nvGraphicFramePr>
        <p:xfrm>
          <a:off x="101154" y="1504061"/>
          <a:ext cx="8929369" cy="30050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4860290"/>
                <a:gridCol w="1224280"/>
                <a:gridCol w="259270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3841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услуг психолого-педагогической, методической и консультативной помощи в ОО округа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.12.2019-25.12.2019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анкетирования по оцениванию качества услуг психолого-педагогической, методической и консультативной помощи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7190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481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услуг психолого-педагогической, методической и консультативной помощи в ОО округа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анкетирования по оцениванию качества услуг психолого-педагогической, методической и консультативной помощи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86800" y="6657636"/>
            <a:ext cx="23367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30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209800" y="919378"/>
            <a:ext cx="5098504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/>
              <a:t>Федеральный проект </a:t>
            </a:r>
            <a:r>
              <a:rPr lang="ru-RU" sz="1200" b="1" dirty="0" smtClean="0"/>
              <a:t>«Поддержка семей, имеющих детей»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90"/>
          <p:cNvSpPr txBox="1"/>
          <p:nvPr/>
        </p:nvSpPr>
        <p:spPr>
          <a:xfrm>
            <a:off x="110065" y="573325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</p:spTree>
    <p:extLst>
      <p:ext uri="{BB962C8B-B14F-4D97-AF65-F5344CB8AC3E}">
        <p14:creationId xmlns:p14="http://schemas.microsoft.com/office/powerpoint/2010/main" val="1558950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13941"/>
              </p:ext>
            </p:extLst>
          </p:nvPr>
        </p:nvGraphicFramePr>
        <p:xfrm>
          <a:off x="155434" y="1062932"/>
          <a:ext cx="8775838" cy="4501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935897"/>
                <a:gridCol w="620870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плана мероприятий, направленных на </a:t>
                      </a:r>
                      <a:r>
                        <a:rPr lang="ru-RU" sz="1100" spc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стимулирование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рождаемости на территории муниципального образования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встреч с населением муниципального образования с участием специалистов органов социальной защиты населения в целях разъяснения порядка предоставления мер социальной поддержки, направленных на стимулирование рождаемости, от общего количества проведенных встреч с населением (доля охвата - не менее 1 % от численности населения муниципалитета)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1,25%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0,98%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1,23%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1,42%*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информационных материалов о порядке предоставления мер социальной поддержки, направленных на стимулирование рождаемости (памятки, буклеты, информация в СМИ, сети Интернет, в том числе в социальных сетях) (не менее 12 материалов в год)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46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56*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раздела на официальном сайте администрации муниципального образования, посвященного пропаганде семейных ценностей, мерам социальной поддержки, процедурам ЭКО, обучению и воспитанию детей и т.д.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838200" y="75089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spc="10" dirty="0" smtClean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spc="-10" dirty="0" smtClean="0"/>
              <a:t>»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854653"/>
            <a:ext cx="4798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31</a:t>
            </a:fld>
            <a:endParaRPr spc="-5" dirty="0"/>
          </a:p>
        </p:txBody>
      </p:sp>
      <p:sp>
        <p:nvSpPr>
          <p:cNvPr id="692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90" name="TextBox 689"/>
          <p:cNvSpPr txBox="1"/>
          <p:nvPr/>
        </p:nvSpPr>
        <p:spPr>
          <a:xfrm>
            <a:off x="629709" y="5574450"/>
            <a:ext cx="3311595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396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59632" y="95503"/>
            <a:ext cx="7646394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152390"/>
              </p:ext>
            </p:extLst>
          </p:nvPr>
        </p:nvGraphicFramePr>
        <p:xfrm>
          <a:off x="179512" y="1124744"/>
          <a:ext cx="8775838" cy="42924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муниципалитета, пример: предоставление бесплатного (льготного) питания детям в школах, материальная помощь в связи с трудной жизненной ситуацией, льготы по оплате жилого помещения и коммунальных услуг, бесплатное посещение детей из многодетных семей спортивных, дополнительных образовательных секций, талоны на посещение бань и т.д.)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123107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взаимодействия администраций муниципальных образований и специалистов Комплексных центров социального обслуживания населения, ведущих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доабортное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консультирование (с целью помощи в бытовых проблемах: трудоустройство, обеспечение места в детских садах, заключение социального контракта, материальная помощь и т.д.) (есть – 1, нет – 0)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Доступность дошкольного образования для детей в возрасте от полутора до трех лет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100%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100%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03562" y="6681124"/>
            <a:ext cx="38803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32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733256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5536" y="5366320"/>
            <a:ext cx="2592288" cy="3693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ru-RU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оперативные</a:t>
            </a:r>
            <a:r>
              <a:rPr kumimoji="0" lang="ru-RU" sz="1100" b="0" i="0" u="none" strike="noStrike" cap="none" spc="0" normalizeH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5311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43608" y="95503"/>
            <a:ext cx="7862418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78160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375097"/>
              </p:ext>
            </p:extLst>
          </p:nvPr>
        </p:nvGraphicFramePr>
        <p:xfrm>
          <a:off x="179512" y="1052736"/>
          <a:ext cx="8775838" cy="4501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056"/>
                <a:gridCol w="3888432"/>
                <a:gridCol w="648072"/>
                <a:gridCol w="696886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детей и молодежи муниципального района Волжский (возраст от 3 до 29 лет), систематически занимающихся физической культурой и спортом, в общей численности детей и молодежи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(возраст от 3 до 29 лет)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80,2%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87,8%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81,5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87,8%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87,8%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87,8%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88,1%*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951822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среднего возраста (женщины от 30 до 54 лет, мужчины от 30 до 59 лет), систематически занимающихся физической культурой и спортом, в общей численности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среднего возраста (женщины от 30 до 54 лет, мужчины от 30 до 59 лет) (%)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24,5%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27,7%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28,3%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28,9%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29,6%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31,5%*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старшего возраста (женщины от 55 до 79 лет, мужчины от 60 до 79 лет), систематически занимающихся физической культурой и спортом, в общей численности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старшего возраста (женщины от 55 до 79 лет, мужчины от 60 до 79 лет)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11,2%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15,9%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15,9%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16,0%*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граждан пожилого возраста, вовлеченных в добровольческую деятельность и движение «Серебряные волонтеры», проживающих на территории муниципального образования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374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689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69*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76456" y="6669359"/>
            <a:ext cx="244022" cy="1552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33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5536" y="5537213"/>
            <a:ext cx="2681830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6465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1600" y="128245"/>
            <a:ext cx="7934426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 smtClean="0"/>
              <a:t>»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16024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dirty="0"/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551323"/>
              </p:ext>
            </p:extLst>
          </p:nvPr>
        </p:nvGraphicFramePr>
        <p:xfrm>
          <a:off x="251520" y="1052736"/>
          <a:ext cx="8775838" cy="46690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вовлеченных в занятия физической культурой и спортом (систематические занятия спортом, спортивные праздники и чемпионаты, турниры по бильярду, шашкам, шахматам, домино, олимпиады «третьего возраста», конкурсные мероприятия и акции, направленные на различную физическую активность), от общего количества граждан пожилого возраста, проживающих на территории муниципального образования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11%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115264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вовлеченных в социокультурные мероприятия (концерты и тематические праздники, духовно-просветительские мероприятия, вечера отдыха, встречи, концертные программы, выставки народного творчества) от общего количества граждан пожилого возраста, проживающих на территории муниципального образования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40%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11%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22,4%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28,7%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39,3%*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проведенных мероприятий по организации социального туризма, позволяющего гражданам пожилого возраста ближе познакомиться с историей родного края, его природными ресурсами, традициями, культурным наследием (посещение музеев, театров, галерей, выставок, исторических и святых мест)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140*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76456" y="6670753"/>
            <a:ext cx="244022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34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47509" y="5679425"/>
            <a:ext cx="3257894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</a:t>
            </a:r>
            <a:r>
              <a:rPr kumimoji="0" lang="ru-RU" sz="1100" b="0" i="0" u="none" strike="noStrike" cap="none" spc="0" normalizeH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552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99592" y="95503"/>
            <a:ext cx="8006434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764704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7663685"/>
              </p:ext>
            </p:extLst>
          </p:nvPr>
        </p:nvGraphicFramePr>
        <p:xfrm>
          <a:off x="177574" y="1052736"/>
          <a:ext cx="8856985" cy="4404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5114"/>
                <a:gridCol w="3889254"/>
                <a:gridCol w="709648"/>
                <a:gridCol w="706483"/>
                <a:gridCol w="632415"/>
                <a:gridCol w="567843"/>
                <a:gridCol w="645710"/>
                <a:gridCol w="616589"/>
                <a:gridCol w="603929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проведенных мероприятий по привлечению пожилых людей с активной жизненной позицией к воспитанию подрастающего поколения (встречи со старшеклассниками, направленные на патриотическое воспитание молодежи, сохранение семейных, культурных и исторических ценностей, пропаганду здорового образа жизни)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184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0588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библиотечного обслуживания лиц пожилого возраста на дому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качеством районных (городских) спортивных мероприятий в отчетном году, в общем количестве опрошенных граждан пожилого возраста, принявших участие в районных (городских) спортивных мероприятиях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качеством районных (городских) социокультурных мероприятий в отчетном году, в общем количестве опрошенных граждан пожилого возраста, принявших участие в районных (городских) социокультурных мероприятиях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99,03%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98,4%*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35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5536" y="5493039"/>
            <a:ext cx="3384376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3175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43608" y="95503"/>
            <a:ext cx="7862418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. Волжский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79512" y="764704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4922375"/>
              </p:ext>
            </p:extLst>
          </p:nvPr>
        </p:nvGraphicFramePr>
        <p:xfrm>
          <a:off x="215762" y="1124744"/>
          <a:ext cx="8775838" cy="4511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4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19.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услугой «Социальный туризм» в отчетном году, в общем количестве опрошенных граждан пожилого возраста, получивших данную услугу (%)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99,6%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99,6%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99,3%*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0588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дополнительных мер социальной поддержки для нуждающихся граждан пожилого возраста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информационных материалов в целях системной поддержки и повышения качества жизни граждан старшего поколения, размещенных на официальном сайте администрации муниципального образования  и в районных, городских, областных печатных изданиях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74*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специализированного раздела на информационном стенде и официальном сайте администраций муниципального образования «Приемная семья для пожилых людей» (размещение закона Самарской области от 28.10.2008 №121-ГД «Об организации деятельности приемных семей для граждан пожилого возраста и инвалидов на территории Самарской области»)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36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3986" y="5661249"/>
            <a:ext cx="2897854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7145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7584" y="95503"/>
            <a:ext cx="8078442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31842" y="836712"/>
            <a:ext cx="8660130" cy="278160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3793632"/>
              </p:ext>
            </p:extLst>
          </p:nvPr>
        </p:nvGraphicFramePr>
        <p:xfrm>
          <a:off x="197827" y="1124744"/>
          <a:ext cx="8775838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4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23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встреч с населением муниципального образования с участием специалистов органов социальной защиты населения в целях разъяснения мер социальной поддержки лиц пенсионного возраста и граждан, достигших в период с 1 января 2019 года по 31 декабря 2027 года возраста женщины 55 лет и более, мужчины 60 лет и более; специалистов органов службы занятости населения в целях разъяснения изменений в законодательстве о занятости населения, а также по вопросам трудового законодательства, охраны труда работников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предпенсионного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возраста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7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37</a:t>
            </a:fld>
            <a:endParaRPr spc="-5" dirty="0"/>
          </a:p>
        </p:txBody>
      </p:sp>
      <p:sp>
        <p:nvSpPr>
          <p:cNvPr id="8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5536" y="3959481"/>
            <a:ext cx="3456384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5905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762000" y="85725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389066"/>
              </p:ext>
            </p:extLst>
          </p:nvPr>
        </p:nvGraphicFramePr>
        <p:xfrm>
          <a:off x="106581" y="994141"/>
          <a:ext cx="8922513" cy="48088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9023"/>
                <a:gridCol w="5071756"/>
                <a:gridCol w="940040"/>
                <a:gridCol w="256169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58829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Принятие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Создание условий для развития направления «Серебряные волонтеры», привлечение волонтеров серебряного возраста к организации различных мероприятий, добровольческих акций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Подготовка Плана мероприятий, направленных на стимулирование рождаемости на территории муниципального образования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Проектирование и строительство объекта: «Детский сад на 150 мест в </a:t>
                      </a:r>
                    </a:p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с.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Курумоч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Волжского района Самарской области»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Устройство 3-х универсальных спортивных площадок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>
                  <a:txBody>
                    <a:bodyPr/>
                    <a:lstStyle/>
                    <a:p>
                      <a:pPr marL="36000" algn="ctr">
                        <a:lnSpc>
                          <a:spcPct val="100000"/>
                        </a:lnSpc>
                      </a:pPr>
                      <a:r>
                        <a:rPr lang="ru-RU" sz="1100" b="1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 год</a:t>
                      </a:r>
                      <a:endParaRPr sz="1100" b="1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Принятие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Создание условий для развития направления «Серебряные волонтеры», привлечение волонтеров серебряного возраста к организации различных мероприятий, добровольческих акций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532440" y="6608384"/>
            <a:ext cx="245404" cy="2269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38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5808" y="772177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069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148874"/>
            <a:ext cx="8077200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-7674" y="6474685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1701977"/>
              </p:ext>
            </p:extLst>
          </p:nvPr>
        </p:nvGraphicFramePr>
        <p:xfrm>
          <a:off x="99436" y="959633"/>
          <a:ext cx="8922513" cy="44319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9023"/>
                <a:gridCol w="5071756"/>
                <a:gridCol w="940040"/>
                <a:gridCol w="256169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0387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lang="ru-RU" sz="1100" b="1" baseline="0" dirty="0" smtClean="0">
                          <a:latin typeface="Arial" pitchFamily="34" charset="0"/>
                          <a:cs typeface="Arial" pitchFamily="34" charset="0"/>
                        </a:rPr>
                        <a:t> год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9525" marR="9525" marT="95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5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9525" marR="9525" marT="95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Строительство детского сада на 250 мест в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п.г.т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Смышляевка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м.р.Волжский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Строительство детского сада общеразвивающего вида на 294 места с бассейном, расположенный по адресу: Самарская область, Волжский район, сельское поселение Черноречье, микрорайон Южный город 6 очередь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Строительство «КОШЕЛЕВ-ПРОЕКТ» Детский сад А-16/2 на 350 мест по адресу: Самарская обл., р-н Волжский,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пгт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endParaRPr lang="ru-RU" sz="1100" b="0" i="0" u="none" strike="noStrike" cap="none" spc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Строительство «КОШЕЛЕВ-ПРОЕКТ» Детский сад А-16/3 на 350 мест по адресу: Самарская обл., р-н Волжский,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пгт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endParaRPr lang="ru-RU" sz="1100" b="0" i="0" u="none" strike="noStrike" cap="none" spc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2021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Строительство детского сада № 9 общеразвивающего вида на 300 мест с бассейном, трансформаторная подстанция, котельная, расположенные по адресу: Самарская область, Волжский район, сельское поселение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Лопатино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поселок Придорожный, микрорайон «Южный город»</a:t>
                      </a:r>
                    </a:p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i="0" u="none" strike="noStrike" cap="none" spc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2021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Проектирование и строительство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лыжероллерной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 трассы для учебно-спортивного центра «Чайка» в муниципальном районе Волжский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2022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spc="-5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процессе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460432" y="6569933"/>
            <a:ext cx="245404" cy="2269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39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4897" y="758529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3"/>
          <p:cNvSpPr txBox="1"/>
          <p:nvPr/>
        </p:nvSpPr>
        <p:spPr>
          <a:xfrm>
            <a:off x="245855" y="5683399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8691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4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39552" y="114327"/>
            <a:ext cx="8602203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6472" y="1080975"/>
            <a:ext cx="8917020" cy="3168000"/>
          </a:xfrm>
          <a:prstGeom prst="rect">
            <a:avLst/>
          </a:prstGeom>
          <a:solidFill>
            <a:srgbClr val="FFFFFF"/>
          </a:solidFill>
          <a:ln w="381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307269" y="774509"/>
            <a:ext cx="8424936" cy="612932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1: </a:t>
            </a:r>
          </a:p>
          <a:p>
            <a:pPr lvl="0" algn="ctr" hangingPunct="0"/>
            <a:r>
              <a:rPr lang="ru-RU" sz="1500" b="1" dirty="0" smtClean="0">
                <a:solidFill>
                  <a:schemeClr val="bg1"/>
                </a:solidFill>
              </a:rPr>
              <a:t>СБЕРЕЖЕНИЕ </a:t>
            </a:r>
            <a:r>
              <a:rPr lang="ru-RU" sz="1500" b="1" dirty="0">
                <a:solidFill>
                  <a:schemeClr val="bg1"/>
                </a:solidFill>
              </a:rPr>
              <a:t>НАРОДА И НАКОПЛЕНИЕ ЧЕЛОВЕЧЕСКОГО </a:t>
            </a:r>
            <a:r>
              <a:rPr lang="ru-RU" sz="1500" b="1" dirty="0" smtClean="0">
                <a:solidFill>
                  <a:schemeClr val="bg1"/>
                </a:solidFill>
              </a:rPr>
              <a:t>КАПИТАЛА</a:t>
            </a:r>
            <a:endParaRPr lang="ru-RU" sz="1500" b="1" dirty="0">
              <a:solidFill>
                <a:schemeClr val="bg1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187087" y="1499464"/>
            <a:ext cx="2054514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«Обеспечение учреждений культуры передвижными многофункциональными культурными центрами (автоклубами)» </a:t>
            </a:r>
            <a:endParaRPr lang="ru-RU" sz="900" b="1" u="sng" dirty="0" smtClean="0"/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условий для проведения культурно-досуговых мероприятий и творческой самореализации сельских жителей</a:t>
            </a:r>
            <a:r>
              <a:rPr lang="ru-RU" sz="900" dirty="0" smtClean="0"/>
              <a:t>.</a:t>
            </a:r>
          </a:p>
          <a:p>
            <a:pPr lvl="0"/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</a:t>
            </a:r>
            <a:r>
              <a:rPr lang="ru-RU" sz="900" dirty="0" smtClean="0"/>
              <a:t>2019-2024 годы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337328" y="1499464"/>
            <a:ext cx="6604057" cy="1338826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«Успех каждого ребенка</a:t>
            </a:r>
            <a:r>
              <a:rPr lang="ru-RU" sz="900" b="1" u="sng" dirty="0" smtClean="0"/>
              <a:t>»:</a:t>
            </a:r>
          </a:p>
          <a:p>
            <a:pPr lvl="0"/>
            <a:r>
              <a:rPr lang="ru-RU" sz="900" dirty="0" smtClean="0"/>
              <a:t>- создание </a:t>
            </a:r>
            <a:r>
              <a:rPr lang="ru-RU" sz="900" dirty="0"/>
              <a:t>опорного центра дополнительного образования детей на базе структурного подразделения «Центр дополнительного образования» школы «Южный город». </a:t>
            </a:r>
            <a:endParaRPr lang="ru-RU" sz="900" dirty="0" smtClean="0"/>
          </a:p>
          <a:p>
            <a:pPr lvl="0"/>
            <a:r>
              <a:rPr lang="ru-RU" sz="900" dirty="0" smtClean="0"/>
              <a:t>- создание </a:t>
            </a:r>
            <a:r>
              <a:rPr lang="ru-RU" sz="900" dirty="0"/>
              <a:t>и организация образовательной деятельности по программам дополнительного образования технической и естественнонаучной направленности в детских технопарках «</a:t>
            </a:r>
            <a:r>
              <a:rPr lang="ru-RU" sz="900" dirty="0" err="1"/>
              <a:t>Кванториум</a:t>
            </a:r>
            <a:r>
              <a:rPr lang="ru-RU" sz="900" dirty="0" smtClean="0"/>
              <a:t>»</a:t>
            </a:r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организационно-техническое и методическое сопровождение внедрения модели персонифицированного финансирования дополнительного образования в муниципальном образовании, выявление и поддержка одаренных детей, в том числе с ОВЗ</a:t>
            </a:r>
            <a:r>
              <a:rPr lang="ru-RU" sz="900" dirty="0" smtClean="0"/>
              <a:t>.</a:t>
            </a:r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2019-2020 годы</a:t>
            </a:r>
            <a:endParaRPr lang="ru-RU" sz="900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2337327" y="2980908"/>
            <a:ext cx="6604057" cy="12003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Флагманский проект «Создание и развитие музейно-образовательного кластера на территории </a:t>
            </a:r>
            <a:r>
              <a:rPr lang="ru-RU" sz="900" b="1" u="sng" dirty="0" err="1"/>
              <a:t>м.р</a:t>
            </a:r>
            <a:r>
              <a:rPr lang="ru-RU" sz="900" b="1" u="sng" dirty="0"/>
              <a:t>. Волжский, объединяющего действующие музеи и музейные комплексы района путем заключения соглашений о сотрудничестве с участниками кластера» </a:t>
            </a:r>
            <a:endParaRPr lang="ru-RU" sz="900" b="1" u="sng" dirty="0" smtClean="0"/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в населенных пунктах Волжского района музеев различной тематики как мест притяжения туристических потоков, интегрированных в музейно-туристский кластер как перспективный компонент НП «Культура» и федеральной целевой программы «Развитие внутреннего и въездного туризма в РФ (2019 - 2025 годы)», использования интерактивного мультимедийного программного продукта, представляющего музейные коллекции в электронном виде</a:t>
            </a:r>
            <a:r>
              <a:rPr lang="ru-RU" sz="900" dirty="0" smtClean="0"/>
              <a:t>.</a:t>
            </a:r>
            <a:endParaRPr lang="ru-RU" sz="900" dirty="0"/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2020-2025 годы</a:t>
            </a:r>
            <a:endParaRPr lang="ru-RU" sz="900" dirty="0"/>
          </a:p>
        </p:txBody>
      </p:sp>
      <p:sp>
        <p:nvSpPr>
          <p:cNvPr id="14" name="Прямоугольник 13"/>
          <p:cNvSpPr/>
          <p:nvPr/>
        </p:nvSpPr>
        <p:spPr>
          <a:xfrm>
            <a:off x="187087" y="3089628"/>
            <a:ext cx="2054514" cy="10618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«Строительство </a:t>
            </a:r>
            <a:r>
              <a:rPr lang="ru-RU" sz="900" b="1" u="sng" dirty="0"/>
              <a:t>современного дома культуры в  </a:t>
            </a:r>
            <a:r>
              <a:rPr lang="ru-RU" sz="900" b="1" u="sng" dirty="0" err="1"/>
              <a:t>с.п</a:t>
            </a:r>
            <a:r>
              <a:rPr lang="ru-RU" sz="900" b="1" u="sng" dirty="0"/>
              <a:t>. </a:t>
            </a:r>
            <a:r>
              <a:rPr lang="ru-RU" sz="900" b="1" u="sng" dirty="0" err="1" smtClean="0"/>
              <a:t>Лопатино</a:t>
            </a:r>
            <a:r>
              <a:rPr lang="ru-RU" sz="900" b="1" u="sng" dirty="0" smtClean="0"/>
              <a:t>»</a:t>
            </a:r>
          </a:p>
          <a:p>
            <a:pPr lvl="0" algn="just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условий для проведения культурно-досуговых мероприятий и творческой самореализации сельских жителей. </a:t>
            </a:r>
          </a:p>
          <a:p>
            <a:pPr lvl="0"/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dirty="0" smtClean="0"/>
              <a:t>: 2021-2024 годы</a:t>
            </a:r>
          </a:p>
        </p:txBody>
      </p:sp>
    </p:spTree>
    <p:extLst>
      <p:ext uri="{BB962C8B-B14F-4D97-AF65-F5344CB8AC3E}">
        <p14:creationId xmlns:p14="http://schemas.microsoft.com/office/powerpoint/2010/main" val="31268211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9267270"/>
              </p:ext>
            </p:extLst>
          </p:nvPr>
        </p:nvGraphicFramePr>
        <p:xfrm>
          <a:off x="98841" y="1233287"/>
          <a:ext cx="8876213" cy="49230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161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6562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149533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133841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658638"/>
              </a:tblGrid>
              <a:tr h="82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е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 marR="97790" indent="-53975" algn="ctr">
                        <a:lnSpc>
                          <a:spcPct val="108500"/>
                        </a:lnSpc>
                      </a:pP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Бюджет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0020" marR="150495" indent="-127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476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бассейном, трансформаторная подстанция, котельная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177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100 879,12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100 879,12 / 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>
                          <a:latin typeface="Arial" pitchFamily="34" charset="0"/>
                          <a:cs typeface="Arial" pitchFamily="34" charset="0"/>
                        </a:rPr>
                        <a:t>63-1-1-3-008306-2019 от 11.04.2019</a:t>
                      </a:r>
                      <a:r>
                        <a:rPr lang="ru-RU" sz="900" spc="-30" baseline="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 smtClean="0">
                          <a:latin typeface="Arial" pitchFamily="34" charset="0"/>
                          <a:cs typeface="Arial" pitchFamily="34" charset="0"/>
                        </a:rPr>
                        <a:t>63-1-7551-19 </a:t>
                      </a:r>
                      <a:endParaRPr lang="en-US" sz="900" spc="-30" baseline="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>
                          <a:latin typeface="Arial" pitchFamily="34" charset="0"/>
                          <a:cs typeface="Arial" pitchFamily="34" charset="0"/>
                        </a:rPr>
                        <a:t>от 17.06.2019</a:t>
                      </a:r>
                      <a:endParaRPr sz="900" spc="-30" baseline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43077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Детский сад общеразвивающего вида на 300 мест с бассейном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 среда» 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82 828,28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82 828,28 / 100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spc="-30" baseline="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 </a:t>
                      </a:r>
                      <a:endParaRPr lang="en-US" sz="900" spc="-30" baseline="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17.06.2019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75260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3. «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Территория 6-ой очереди застройки жилого района, расположенного по адресу: Самарская область, Волжский район, сельское поселение Черноречье. Строительство автомобильных дорог с дождевой канализацией 1 этап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»</a:t>
                      </a:r>
                      <a:endParaRPr lang="ru-RU"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2883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«Жилье и городская среда» 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403 876,30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403 876,30</a:t>
                      </a:r>
                      <a:r>
                        <a:rPr lang="en-US" sz="1000" dirty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63-1-1-3-0204-17 от 31.10.2017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63-1-6822-18 от 15.06.18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27.12.2018;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 от 31.05.2019</a:t>
                      </a:r>
                      <a:endParaRPr lang="ru-RU" sz="900" spc="-40" baseline="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8733774" y="6631063"/>
            <a:ext cx="317411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>
                <a:solidFill>
                  <a:schemeClr val="tx1"/>
                </a:solidFill>
              </a:rPr>
              <a:pPr marL="25400">
                <a:lnSpc>
                  <a:spcPct val="100000"/>
                </a:lnSpc>
              </a:pPr>
              <a:t>40</a:t>
            </a:fld>
            <a:endParaRPr spc="-5" dirty="0">
              <a:solidFill>
                <a:schemeClr val="tx1"/>
              </a:solidFill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04054" y="764704"/>
            <a:ext cx="6044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     </a:t>
            </a:r>
            <a:r>
              <a:rPr sz="1200" b="1" dirty="0">
                <a:latin typeface="Arial"/>
                <a:cs typeface="Arial"/>
              </a:rPr>
              <a:t>В</a:t>
            </a:r>
            <a:r>
              <a:rPr lang="ru-RU" sz="1200" b="1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УНИЦИПАЛЬНОГО РАЙОНА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371600" y="123111"/>
            <a:ext cx="67818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ВВОД </a:t>
            </a:r>
            <a:r>
              <a:rPr spc="-5" dirty="0"/>
              <a:t>ОБЪЕКТОВ</a:t>
            </a:r>
            <a:r>
              <a:rPr spc="30" dirty="0"/>
              <a:t> </a:t>
            </a:r>
            <a:r>
              <a:rPr spc="-10" dirty="0"/>
              <a:t>ИНФРАСТРУКТУРЫ</a:t>
            </a:r>
          </a:p>
          <a:p>
            <a:pPr algn="ctr">
              <a:tabLst>
                <a:tab pos="3642360" algn="l"/>
              </a:tabLst>
            </a:pPr>
            <a:r>
              <a:rPr spc="-10" dirty="0"/>
              <a:t>НА</a:t>
            </a:r>
            <a:r>
              <a:rPr spc="5" dirty="0"/>
              <a:t> </a:t>
            </a:r>
            <a:r>
              <a:rPr spc="-5" dirty="0"/>
              <a:t>ТЕРРИТОРИИ</a:t>
            </a:r>
            <a:r>
              <a:rPr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10" name="object 690"/>
          <p:cNvSpPr txBox="1"/>
          <p:nvPr/>
        </p:nvSpPr>
        <p:spPr>
          <a:xfrm>
            <a:off x="179512" y="6219684"/>
            <a:ext cx="8496944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839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2280313"/>
              </p:ext>
            </p:extLst>
          </p:nvPr>
        </p:nvGraphicFramePr>
        <p:xfrm>
          <a:off x="129825" y="1371600"/>
          <a:ext cx="8814246" cy="32529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00393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97390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07333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679266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82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0020" marR="150495" indent="-127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476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</a:t>
                      </a:r>
                      <a:endParaRPr lang="ru-RU" sz="1000" b="1" i="1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03.2020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401 632,91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401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632,91 / </a:t>
                      </a: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 </a:t>
                      </a:r>
                      <a:endParaRPr lang="en-US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17.06.2019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43077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«КОШЕЛЕВ-ПРОЕКТ» Дорога А-18/1А (1,2,3,4,6,10 этапы строительства)»</a:t>
                      </a:r>
                      <a:endParaRPr lang="ru-RU" sz="1000" i="1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г.п.</a:t>
                      </a:r>
                      <a:r>
                        <a:rPr lang="ru-RU" sz="1000" baseline="0" dirty="0" err="1" smtClean="0">
                          <a:latin typeface="Arial" pitchFamily="34" charset="0"/>
                          <a:cs typeface="Arial" pitchFamily="34" charset="0"/>
                        </a:rPr>
                        <a:t>Смышляевка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baseline="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.р.Волжский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325 211,93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325 211,93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63-1-1-3-0132-17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27.06.2017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63-1-8200-19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28.08.2019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41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371600" y="845058"/>
            <a:ext cx="62731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395876" y="123111"/>
            <a:ext cx="677703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51698" y="5791661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38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8660045"/>
              </p:ext>
            </p:extLst>
          </p:nvPr>
        </p:nvGraphicFramePr>
        <p:xfrm>
          <a:off x="152399" y="1406397"/>
          <a:ext cx="8876213" cy="4139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1619"/>
                <a:gridCol w="1043305"/>
                <a:gridCol w="918845"/>
                <a:gridCol w="85089"/>
                <a:gridCol w="792479"/>
                <a:gridCol w="1056639"/>
                <a:gridCol w="858520"/>
                <a:gridCol w="1122679"/>
                <a:gridCol w="924559"/>
                <a:gridCol w="792479"/>
              </a:tblGrid>
              <a:tr h="825500"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22034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spc="0" dirty="0" smtClean="0">
                          <a:latin typeface="Arial" pitchFamily="34" charset="0"/>
                          <a:cs typeface="Arial" pitchFamily="34" charset="0"/>
                        </a:rPr>
                        <a:t>е</a:t>
                      </a:r>
                      <a:r>
                        <a:rPr lang="ru-RU" sz="1000" spc="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71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0350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143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71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9779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5049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0922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65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7865"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43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6. Проектирование и строительство объекта: "Детский сад на 150 мест в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Курумоч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Волжского района Самарской области"</a:t>
                      </a: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13060">
                <a:tc>
                  <a:txBody>
                    <a:bodyPr/>
                    <a:lstStyle/>
                    <a:p>
                      <a:pPr marL="36000"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2018 – 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53630,96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53630,96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10.2019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7. Строительство детского сада на 250 мест в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п.г.т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м.р.Волжский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3810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2987">
                <a:tc>
                  <a:txBody>
                    <a:bodyPr/>
                    <a:lstStyle/>
                    <a:p>
                      <a:pPr marL="3600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2018 – 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93023,90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93023,90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r>
                        <a:rPr lang="ru-RU" sz="1000" b="1" i="1" spc="-1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Строительство детского сада общеразвивающего вида на 294 места с бассейном, расположенного по адресу: Самарская область, Волжский район, сельское поселение Черноречье, микрорайон Южный город 6 очередь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3810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80608">
                <a:tc>
                  <a:txBody>
                    <a:bodyPr/>
                    <a:lstStyle/>
                    <a:p>
                      <a:pPr marL="3600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2018 - 2020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216590,50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216590,50 / 100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060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1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9. Строительство «Общеобразовательной школы на 1500 мест в составе общеобразовательного центра» в пятой очереди застройки, расположенной по адресу: Самарская область, Волжский район, сельское поселение </a:t>
                      </a:r>
                      <a:r>
                        <a:rPr lang="ru-RU" sz="1000" b="1" i="1" u="none" strike="noStrike" cap="none" spc="-1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Лопатино</a:t>
                      </a:r>
                      <a:r>
                        <a:rPr lang="ru-RU" sz="1000" b="1" i="1" u="none" strike="noStrike" cap="none" spc="-1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поселок Придорожный, микрорайон "Южный город"</a:t>
                      </a: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060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НП «Образование»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08.2019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235619,22323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235619,22323 /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08.2017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92406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42</a:t>
            </a:fld>
            <a:endParaRPr spc="-5" dirty="0"/>
          </a:p>
        </p:txBody>
      </p:sp>
      <p:sp>
        <p:nvSpPr>
          <p:cNvPr id="8" name="object 7"/>
          <p:cNvSpPr txBox="1">
            <a:spLocks noGrp="1"/>
          </p:cNvSpPr>
          <p:nvPr>
            <p:ph type="title"/>
          </p:nvPr>
        </p:nvSpPr>
        <p:spPr>
          <a:xfrm>
            <a:off x="1395876" y="123111"/>
            <a:ext cx="677703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7" name="object 5"/>
          <p:cNvSpPr txBox="1"/>
          <p:nvPr/>
        </p:nvSpPr>
        <p:spPr>
          <a:xfrm>
            <a:off x="1371600" y="845058"/>
            <a:ext cx="62731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11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2985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5322141"/>
              </p:ext>
            </p:extLst>
          </p:nvPr>
        </p:nvGraphicFramePr>
        <p:xfrm>
          <a:off x="145920" y="1217065"/>
          <a:ext cx="8867233" cy="4626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48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3337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9438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6773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163786"/>
                <a:gridCol w="850351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981423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130574"/>
                <a:gridCol w="915762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8493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7910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7470" marR="68580" indent="-635" algn="ctr">
                        <a:lnSpc>
                          <a:spcPct val="108500"/>
                        </a:lnSpc>
                      </a:pP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Бюджет на  2020 год,</a:t>
                      </a:r>
                      <a:r>
                        <a:rPr lang="ru-RU"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тыс.  </a:t>
                      </a:r>
                      <a:r>
                        <a:rPr lang="ru-RU"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</a:t>
                      </a:r>
                      <a:r>
                        <a:rPr lang="ru-RU" sz="1000" b="0" i="0" u="none" strike="noStrike" cap="none" spc="-5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руб./%)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706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8375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бассейном, трансформаторная подстанция, котельная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169774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296 708,66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286 541,35 / 96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63-1-1-3-008306-2019 от 11.04.2019; </a:t>
                      </a:r>
                      <a:endParaRPr lang="ru-RU" sz="10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63-1-7551-19</a:t>
                      </a:r>
                      <a:endParaRPr lang="ru-RU"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от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17.06.2019;63-1-1-2-041213-2020 от 27.08.2020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8375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34524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236 195,42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231 070,39 / 98</a:t>
                      </a:r>
                      <a:endParaRPr lang="ru-RU"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10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17.06.2019; 63-1-1-2-041254-2020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27.08.2020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43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764161" y="822085"/>
            <a:ext cx="59683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</a:t>
            </a:r>
            <a:r>
              <a:rPr lang="en-US" sz="1200" b="1" dirty="0">
                <a:latin typeface="Arial"/>
                <a:cs typeface="Arial"/>
              </a:rPr>
              <a:t>20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lang="ru-RU" sz="1200" b="1" dirty="0">
                <a:latin typeface="Arial"/>
                <a:cs typeface="Arial"/>
              </a:rPr>
              <a:t>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7526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45921" y="5877272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6570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5436064"/>
              </p:ext>
            </p:extLst>
          </p:nvPr>
        </p:nvGraphicFramePr>
        <p:xfrm>
          <a:off x="73218" y="1340768"/>
          <a:ext cx="8927459" cy="423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 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«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Территория 6-ой очереди застройки жилого района, расположенного по адресу: Самарская область, Волжский район, сельское поселение Черноречье. Строительство автомобильных дорог с дождевой канализацией 3 этап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»</a:t>
                      </a: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125 684,46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125 467,72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/ 99,83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63-1-1-3-0204-17 от 31.10.2017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63-1-6822-18 от 15.06.18</a:t>
                      </a:r>
                      <a:endParaRPr lang="ru-RU" sz="900" b="0" spc="-40" baseline="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27.12.2018;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 от 31.05.2019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2 ЭТАП</a:t>
                      </a:r>
                      <a:endParaRPr lang="ru-RU" sz="1000" b="1" i="1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90 347,42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89 712,37 / 99,30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  <a:endParaRPr lang="ru-RU" sz="9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17.06.2019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44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547663" y="750681"/>
            <a:ext cx="63493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 algn="ctr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8288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79512" y="5856378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2151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069709"/>
              </p:ext>
            </p:extLst>
          </p:nvPr>
        </p:nvGraphicFramePr>
        <p:xfrm>
          <a:off x="101154" y="1447800"/>
          <a:ext cx="8927459" cy="37363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 smtClean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  <a:endParaRPr sz="1400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7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ЭТАП»</a:t>
                      </a:r>
                      <a:endParaRPr lang="ru-RU" sz="1000" i="1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227 416,66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199 733,92 / 87,83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</a:t>
                      </a: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;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</a:t>
                      </a:r>
                      <a:endParaRPr lang="ru-RU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31.05.2019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7526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</a:t>
                      </a:r>
                      <a:endParaRPr lang="ru-RU" sz="1000" b="1" i="1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2018-2020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03.2020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31 125,36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31 125,36 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</a:t>
                      </a: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;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17.06.2019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b="1" i="1" u="none" strike="noStrike" cap="none" spc="-5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9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45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219200" y="845058"/>
            <a:ext cx="6425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002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м.р.</a:t>
            </a:r>
            <a:r>
              <a:rPr lang="ru-RU" spc="-5" dirty="0" err="1" smtClean="0"/>
              <a:t>ВОЛЖСКИЙ</a:t>
            </a:r>
            <a:r>
              <a:rPr lang="ru-RU" spc="-5" dirty="0" smtClean="0"/>
              <a:t>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77767" y="5805264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901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4978940"/>
              </p:ext>
            </p:extLst>
          </p:nvPr>
        </p:nvGraphicFramePr>
        <p:xfrm>
          <a:off x="101154" y="1447800"/>
          <a:ext cx="8927459" cy="3408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 smtClean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  <a:endParaRPr sz="1400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«Примыкание</a:t>
                      </a:r>
                      <a:r>
                        <a:rPr lang="ru-RU" sz="1000" b="1" i="1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5-ой  очереди  жилой застройки «Южный город» к автомобильной дороге общего пользования. Строительство автомобильных дорог с дождевой канализацией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»</a:t>
                      </a:r>
                      <a:endParaRPr lang="ru-RU" sz="1000" i="1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2020-2021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65 222,49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64 761,97 / 99,29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63-1-1-3-014884-2019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14,06,2019; 63-1-8612-19 от 27,12,2019</a:t>
                      </a:r>
                      <a:endParaRPr lang="ru-RU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7526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«Инженерная</a:t>
                      </a:r>
                      <a:r>
                        <a:rPr lang="ru-RU" sz="1000" b="1" i="1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подготовка (электроснабжение, газоснабжение, водоснабжение и водоотведение) 7-ой очереди застройки «Южный город», расположенной по адресу: Самарская область, Волжский район, сельское поселение </a:t>
                      </a:r>
                      <a:r>
                        <a:rPr lang="ru-RU" sz="1000" b="1" i="1" baseline="0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микрорайон «Южный город»</a:t>
                      </a:r>
                      <a:endParaRPr lang="ru-RU" sz="1000" b="1" i="1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07.2021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304 831,27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304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831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,27 </a:t>
                      </a: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63-1-1-3-024626-2019 от 13.09.2019;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63-1-1-2-015512-2020 от 30.04.2020</a:t>
                      </a:r>
                      <a:endParaRPr lang="ru-RU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46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219200" y="845058"/>
            <a:ext cx="6425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002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м.р.</a:t>
            </a:r>
            <a:r>
              <a:rPr lang="ru-RU" spc="-5" dirty="0" err="1" smtClean="0"/>
              <a:t>ВОЛЖСКИЙ</a:t>
            </a:r>
            <a:r>
              <a:rPr lang="ru-RU" spc="-5" dirty="0" smtClean="0"/>
              <a:t>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77767" y="5877272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3372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0145"/>
              </p:ext>
            </p:extLst>
          </p:nvPr>
        </p:nvGraphicFramePr>
        <p:xfrm>
          <a:off x="107503" y="1166040"/>
          <a:ext cx="8893931" cy="241360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933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7920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2400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625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8. МБУК ЦКД "Тандем"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с.п.Дубовый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Умет Волжского района Самарской области</a:t>
                      </a:r>
                      <a:endParaRPr lang="ru-RU"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«Культура»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09.2020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Капитальный ремонт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28 161,96</a:t>
                      </a:r>
                      <a:endParaRPr lang="ru-RU" sz="105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28 161,96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/ 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31.01.2019г.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ГАУ СО Государственная экспертиза проектов в строительстве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100</a:t>
                      </a:r>
                      <a:endParaRPr lang="ru-RU" sz="105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4294967295"/>
          </p:nvPr>
        </p:nvSpPr>
        <p:spPr>
          <a:xfrm>
            <a:off x="8627328" y="6371450"/>
            <a:ext cx="245404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z="1200" spc="-5" dirty="0"/>
              <a:pPr marL="25400">
                <a:lnSpc>
                  <a:spcPct val="100000"/>
                </a:lnSpc>
              </a:pPr>
              <a:t>47</a:t>
            </a:fld>
            <a:endParaRPr sz="1200"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539909" y="777438"/>
            <a:ext cx="6425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19672" y="44624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z="1600" b="1" spc="-10" dirty="0">
                <a:latin typeface="Arial" pitchFamily="34" charset="0"/>
                <a:cs typeface="Arial" pitchFamily="34" charset="0"/>
              </a:rPr>
              <a:t>ВВОД </a:t>
            </a:r>
            <a:r>
              <a:rPr lang="ru-RU" sz="1600" b="1" spc="-5" dirty="0">
                <a:latin typeface="Arial" pitchFamily="34" charset="0"/>
                <a:cs typeface="Arial" pitchFamily="34" charset="0"/>
              </a:rPr>
              <a:t>ОБЪЕКТОВ</a:t>
            </a:r>
            <a:r>
              <a:rPr lang="ru-RU" sz="1600" b="1" spc="3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600" b="1" spc="-10" dirty="0">
                <a:latin typeface="Arial" pitchFamily="34" charset="0"/>
                <a:cs typeface="Arial" pitchFamily="34" charset="0"/>
              </a:rPr>
              <a:t>ИНФРАСТРУКТУРЫ</a:t>
            </a:r>
            <a:br>
              <a:rPr lang="ru-RU" sz="1600" b="1" spc="-10" dirty="0">
                <a:latin typeface="Arial" pitchFamily="34" charset="0"/>
                <a:cs typeface="Arial" pitchFamily="34" charset="0"/>
              </a:rPr>
            </a:br>
            <a:r>
              <a:rPr lang="ru-RU" sz="1600" b="1" spc="-10" dirty="0">
                <a:latin typeface="Arial" pitchFamily="34" charset="0"/>
                <a:cs typeface="Arial" pitchFamily="34" charset="0"/>
              </a:rPr>
              <a:t>НА</a:t>
            </a:r>
            <a:r>
              <a:rPr lang="ru-RU" sz="1600" b="1" spc="5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600" b="1" spc="-5" dirty="0">
                <a:latin typeface="Arial" pitchFamily="34" charset="0"/>
                <a:cs typeface="Arial" pitchFamily="34" charset="0"/>
              </a:rPr>
              <a:t>ТЕРРИТОРИИ</a:t>
            </a:r>
            <a:r>
              <a:rPr lang="ru-RU" sz="1600" b="1" spc="15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600" b="1" spc="-1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600" b="1" spc="-5" dirty="0" err="1" smtClean="0">
                <a:latin typeface="Arial" pitchFamily="34" charset="0"/>
                <a:cs typeface="Arial" pitchFamily="34" charset="0"/>
              </a:rPr>
              <a:t>ВОЛЖСКИЙ</a:t>
            </a:r>
            <a:r>
              <a:rPr lang="ru-RU" sz="1600" b="1" spc="-5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600" b="1" spc="-10" dirty="0">
                <a:latin typeface="Arial" pitchFamily="34" charset="0"/>
                <a:cs typeface="Arial" pitchFamily="34" charset="0"/>
              </a:rPr>
              <a:t>САМАРСКОЙ ОБЛАСТИ</a:t>
            </a:r>
            <a:endParaRPr sz="1600" b="1" spc="-15" dirty="0"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8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8595819"/>
              </p:ext>
            </p:extLst>
          </p:nvPr>
        </p:nvGraphicFramePr>
        <p:xfrm>
          <a:off x="109694" y="4068688"/>
          <a:ext cx="8927459" cy="2172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17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25482"/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6512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  <a:endParaRPr sz="14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lang="ru-RU"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7630" algn="ctr">
                        <a:lnSpc>
                          <a:spcPct val="100000"/>
                        </a:lnSpc>
                      </a:pPr>
                      <a:r>
                        <a:rPr sz="1000" spc="-1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Ввод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sz="1000" spc="-5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 algn="ctr">
                        <a:lnSpc>
                          <a:spcPct val="100000"/>
                        </a:lnSpc>
                      </a:pPr>
                      <a:r>
                        <a:rPr sz="1000" spc="-5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мм.гг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14453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9. Ремонт спортивного зала, развитие школьного спортивного клуба ГБОУ ООШ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Яблоновый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Овраг (443522,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Яблоновый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Овраг , ул.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Н.Наумова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д.86)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226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«Образование»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07.2020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Ремонт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2 538,353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2 538,353 </a:t>
                      </a: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/ 100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04.2020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2263">
                <a:tc v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Оснащение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рамках развития школьного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спортивного клуба</a:t>
                      </a:r>
                      <a:endParaRPr sz="9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11" name="object 693"/>
          <p:cNvSpPr txBox="1"/>
          <p:nvPr/>
        </p:nvSpPr>
        <p:spPr>
          <a:xfrm>
            <a:off x="109694" y="6165304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9694" y="3501008"/>
            <a:ext cx="87630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</a:t>
            </a:r>
            <a:r>
              <a:rPr lang="ru-RU" sz="1100" b="1" u="sng" dirty="0" smtClean="0">
                <a:latin typeface="Arial" pitchFamily="34" charset="0"/>
                <a:cs typeface="Arial" pitchFamily="34" charset="0"/>
              </a:rPr>
              <a:t>исполнитель</a:t>
            </a:r>
            <a:r>
              <a:rPr lang="ru-RU" sz="1100" b="1" u="sng" dirty="0">
                <a:latin typeface="Arial" pitchFamily="34" charset="0"/>
                <a:cs typeface="Arial" pitchFamily="34" charset="0"/>
              </a:rPr>
              <a:t>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Ростова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Оксана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Ивановна - начальник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отдела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культуры МКУ «Управление культуры, туризма и молодежной политики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Волжский», 8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(846) 203-77-59 доб.220, 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otdelkultury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-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volg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@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yandex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61720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85800" y="85725"/>
            <a:ext cx="8388094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5" dirty="0"/>
          </a:p>
        </p:txBody>
      </p:sp>
      <p:graphicFrame>
        <p:nvGraphicFramePr>
          <p:cNvPr id="6" name="objec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5343812"/>
              </p:ext>
            </p:extLst>
          </p:nvPr>
        </p:nvGraphicFramePr>
        <p:xfrm>
          <a:off x="104466" y="1340768"/>
          <a:ext cx="8887134" cy="39028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7174"/>
                <a:gridCol w="147135"/>
                <a:gridCol w="893623"/>
                <a:gridCol w="98072"/>
                <a:gridCol w="778774"/>
                <a:gridCol w="136140"/>
                <a:gridCol w="1220748"/>
                <a:gridCol w="991696"/>
                <a:gridCol w="1296883"/>
                <a:gridCol w="1067832"/>
                <a:gridCol w="1029057"/>
              </a:tblGrid>
              <a:tr h="82550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22034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endParaRPr lang="ru-RU" sz="18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83820" indent="0" algn="ctr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algn="ct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Ввод, 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мм.гг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ts val="1175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1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91770" indent="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1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97485" indent="0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7470" marR="68580" indent="-635" algn="ctr">
                        <a:lnSpc>
                          <a:spcPct val="1085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Бюджет на  2020 год,</a:t>
                      </a:r>
                      <a:r>
                        <a:rPr sz="11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тыс.  </a:t>
                      </a:r>
                      <a:r>
                        <a:rPr sz="11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1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1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1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31.12. 2020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1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</a:p>
                  </a:txBody>
                  <a:tcPr marL="0" marR="0" marT="793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73355" indent="0" algn="r">
                        <a:lnSpc>
                          <a:spcPct val="109000"/>
                        </a:lnSpc>
                      </a:pPr>
                      <a:r>
                        <a:rPr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Экспертиза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marL="36000" marR="173355" indent="0" algn="r">
                        <a:lnSpc>
                          <a:spcPct val="109000"/>
                        </a:lnSpc>
                      </a:pPr>
                      <a:r>
                        <a:rPr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(ПИР/ПСД</a:t>
                      </a:r>
                      <a:r>
                        <a:rPr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),</a:t>
                      </a: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дата выхода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3675" marR="111125" indent="-73660" algn="ctr">
                        <a:lnSpc>
                          <a:spcPct val="109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1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64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7187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10.Строительство детского сада  № 9 общеразвивающего вида на 300 мест с бассейном, трансформаторная подстанция, котельная, расположенные по адресу: Самарская область, Волжский район, сельское поселение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Лопатино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поселок Придорожный, микрорайон «Южный город»</a:t>
                      </a:r>
                    </a:p>
                  </a:txBody>
                  <a:tcPr marL="0" marR="0" marT="444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27992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2020 - 2021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05.2021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157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894,40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148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693,62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/ 94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73,0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4265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11. Строительство «КОШЕЛЕВ-ПРОЕКТ» Детский сад А-16/2 на 350 мест по адресу: Самарская обл., р-н Волжский,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пгт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endParaRPr lang="ru-RU" sz="1000" b="1" i="1" u="none" strike="noStrike" cap="none" spc="-5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432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2020-2021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345 849,78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319 964,83 / 93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100,0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7768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12. Строительство «КОШЕЛЕВ-ПРОЕКТ» Детский сад А-16/3 на 350 мест по адресу: </a:t>
                      </a:r>
                    </a:p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Самарская обл., р-н Волжский,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пгт.Смышляевка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городское поселение Смышляевка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328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2020-2021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12.2021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317 348,86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216 553,53 /68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06.2019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80,5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29400"/>
            <a:ext cx="2376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48</a:t>
            </a:fld>
            <a:endParaRPr spc="-5" dirty="0"/>
          </a:p>
        </p:txBody>
      </p:sp>
      <p:sp>
        <p:nvSpPr>
          <p:cNvPr id="7" name="object 7"/>
          <p:cNvSpPr txBox="1"/>
          <p:nvPr/>
        </p:nvSpPr>
        <p:spPr>
          <a:xfrm>
            <a:off x="107504" y="845058"/>
            <a:ext cx="8807896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3.2. </a:t>
            </a:r>
            <a:r>
              <a:rPr lang="ru-RU" sz="1200" b="1" spc="-5" dirty="0" smtClean="0">
                <a:latin typeface="Arial"/>
                <a:cs typeface="Arial"/>
              </a:rPr>
              <a:t>СТРОИТЕЛЬСТВО </a:t>
            </a:r>
            <a:r>
              <a:rPr lang="ru-RU" sz="1200" b="1" dirty="0" smtClean="0">
                <a:latin typeface="Arial"/>
                <a:cs typeface="Arial"/>
              </a:rPr>
              <a:t>И </a:t>
            </a:r>
            <a:r>
              <a:rPr lang="ru-RU" sz="1200" b="1" spc="-5" dirty="0" smtClean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 smtClean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В 2020 ГОДУ</a:t>
            </a:r>
            <a:r>
              <a:rPr lang="ru-RU" sz="1200" b="1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8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72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14400" y="55078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rtl="0">
              <a:tabLst>
                <a:tab pos="2137410" algn="l"/>
                <a:tab pos="4521835" algn="l"/>
              </a:tabLst>
            </a:pPr>
            <a:r>
              <a:rPr kern="1200" spc="-10" dirty="0">
                <a:ea typeface="+mj-ea"/>
              </a:rPr>
              <a:t>ФИНАНСОВОЕ ОБЕСПЕЧЕНИЕ НА РЕАЛИЗАЦИЮ НАЦИОНАЛЬНЫХ ПРОЕКТОВ  </a:t>
            </a:r>
            <a:r>
              <a:rPr lang="ru-RU" kern="1200" spc="-10" dirty="0">
                <a:ea typeface="+mj-ea"/>
              </a:rPr>
              <a:t>в </a:t>
            </a:r>
            <a:r>
              <a:rPr lang="ru-RU" kern="1200" spc="-10" dirty="0" err="1">
                <a:ea typeface="+mj-ea"/>
              </a:rPr>
              <a:t>м.р</a:t>
            </a:r>
            <a:r>
              <a:rPr lang="ru-RU" kern="1200" spc="-10" dirty="0">
                <a:ea typeface="+mj-ea"/>
              </a:rPr>
              <a:t>. Волжский Самарской области</a:t>
            </a:r>
            <a:endParaRPr kern="1200" spc="-10" dirty="0">
              <a:ea typeface="+mj-ea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49</a:t>
            </a:fld>
            <a:endParaRPr spc="-5" dirty="0"/>
          </a:p>
        </p:txBody>
      </p:sp>
      <p:sp>
        <p:nvSpPr>
          <p:cNvPr id="4" name="object 4"/>
          <p:cNvSpPr txBox="1"/>
          <p:nvPr/>
        </p:nvSpPr>
        <p:spPr>
          <a:xfrm>
            <a:off x="1720062" y="848429"/>
            <a:ext cx="5936615" cy="399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4. </a:t>
            </a:r>
            <a:r>
              <a:rPr sz="1200" b="1" spc="-10" dirty="0">
                <a:latin typeface="Arial"/>
                <a:cs typeface="Arial"/>
              </a:rPr>
              <a:t>ФИНАНСОВОЕ </a:t>
            </a:r>
            <a:r>
              <a:rPr sz="1200" b="1" spc="-5" dirty="0">
                <a:latin typeface="Arial"/>
                <a:cs typeface="Arial"/>
              </a:rPr>
              <a:t>ОБЕСПЕЧЕНИЕ </a:t>
            </a:r>
            <a:r>
              <a:rPr sz="1200" b="1" spc="-10" dirty="0">
                <a:latin typeface="Arial"/>
                <a:cs typeface="Arial"/>
              </a:rPr>
              <a:t>РЕАЛИЗАЦИИ НАЦИОНАЛЬНЫХ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ПРОЕКТОВ</a:t>
            </a:r>
            <a:endParaRPr sz="1200" dirty="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60"/>
              </a:spcBef>
            </a:pP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 </a:t>
            </a:r>
            <a:r>
              <a:rPr sz="1200" b="1" spc="-10" dirty="0">
                <a:latin typeface="Arial"/>
                <a:cs typeface="Arial"/>
              </a:rPr>
              <a:t>ГОДАХ </a:t>
            </a:r>
            <a:r>
              <a:rPr sz="1200" b="1" spc="-5" dirty="0">
                <a:latin typeface="Arial"/>
                <a:cs typeface="Arial"/>
              </a:rPr>
              <a:t>НА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 err="1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м.р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. Волжский Самарской области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443351"/>
              </p:ext>
            </p:extLst>
          </p:nvPr>
        </p:nvGraphicFramePr>
        <p:xfrm>
          <a:off x="107504" y="1412776"/>
          <a:ext cx="8895521" cy="47563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460"/>
                <a:gridCol w="2243671"/>
                <a:gridCol w="808402"/>
                <a:gridCol w="1028875"/>
                <a:gridCol w="1175857"/>
                <a:gridCol w="1175857"/>
                <a:gridCol w="1102366"/>
                <a:gridCol w="993033"/>
              </a:tblGrid>
              <a:tr h="144016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  <a:p>
                      <a:pPr marL="9271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3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51155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ВСЕГО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4769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5100" marR="157480" indent="127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фе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ера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ьно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4139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64795" marR="254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Средства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а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ст</a:t>
                      </a: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6839" marR="107314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 факт 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854" marR="226695" indent="20955" algn="just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местного  бюджета,  план</a:t>
                      </a:r>
                      <a:r>
                        <a:rPr sz="1000" spc="-7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2870" algn="just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факт</a:t>
                      </a:r>
                      <a:r>
                        <a:rPr sz="1000" spc="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3189" marR="11239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Вне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ю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ж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етн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ые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источники,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19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r>
                        <a:rPr sz="1000" spc="-8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9094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9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4620" marR="128270" indent="9144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План,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327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Кассовое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исполнение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по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остоянию</a:t>
                      </a:r>
                      <a:r>
                        <a:rPr sz="1000" spc="-3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771525" algn="l"/>
                        </a:tabLst>
                      </a:pPr>
                      <a:r>
                        <a:rPr lang="ru-RU" sz="1400" i="1" u="sng" dirty="0" smtClean="0">
                          <a:uFill>
                            <a:solidFill>
                              <a:srgbClr val="000000"/>
                            </a:solidFill>
                          </a:uFill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руб./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5684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5124">
                <a:tc gridSpan="8">
                  <a:txBody>
                    <a:bodyPr/>
                    <a:lstStyle/>
                    <a:p>
                      <a:pPr marL="126364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3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spc="-1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lang="ru-RU" sz="1100" b="1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="1" spc="-5" dirty="0" smtClean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5506">
                <a:tc>
                  <a:txBody>
                    <a:bodyPr/>
                    <a:lstStyle/>
                    <a:p>
                      <a:pPr marL="126364" algn="l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«Жилье»)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989 216,61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989 216,61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701 506,39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277 818,07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9 892,17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«Формирование комфортной городской среды») 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40 391,28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40 391,28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32 999,67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5 372,04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2 019,57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1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(по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г.п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Смышляевка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 Волжский)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325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211,93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307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503,08 / 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261 808,12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42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619,93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075,03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spc="-10" dirty="0" smtClean="0">
                          <a:latin typeface="Arial" pitchFamily="34" charset="0"/>
                          <a:cs typeface="Arial" pitchFamily="34" charset="0"/>
                        </a:rPr>
                        <a:t>НП «</a:t>
                      </a: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Малое и среднее предпринимательство и поддержка индивидуальной предпринимательской инициативы» </a:t>
                      </a:r>
                      <a:r>
                        <a:rPr lang="ru-RU" sz="1100" b="0" spc="-10" dirty="0" smtClean="0">
                          <a:latin typeface="Arial" pitchFamily="34" charset="0"/>
                          <a:cs typeface="Arial" pitchFamily="34" charset="0"/>
                        </a:rPr>
                        <a:t>               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 / 100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 / 100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«Культура» 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5 287,726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5 287,726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4 092,700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666,254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528,772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«Образование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235 619,22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235 619,22/100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151 620,97/100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81 642,06/100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2 356,19/100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363 245,36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363 245,36/100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224 304,01/100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120 779,08/100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18 162,27/100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8201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5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39552" y="102604"/>
            <a:ext cx="8613926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87554" y="769451"/>
            <a:ext cx="8917020" cy="5772129"/>
            <a:chOff x="107504" y="843891"/>
            <a:chExt cx="8917020" cy="5772129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5544000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843891"/>
              <a:ext cx="8316000" cy="684000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algn="ctr" hangingPunct="0"/>
              <a:r>
                <a:rPr lang="ru-RU" sz="1500" b="1" dirty="0">
                  <a:solidFill>
                    <a:schemeClr val="bg1"/>
                  </a:solidFill>
                </a:rPr>
                <a:t>Стратегическое направление </a:t>
              </a:r>
              <a:r>
                <a:rPr lang="ru-RU" sz="1500" b="1" dirty="0" smtClean="0">
                  <a:solidFill>
                    <a:schemeClr val="bg1"/>
                  </a:solidFill>
                </a:rPr>
                <a:t>2: </a:t>
              </a:r>
              <a:endParaRPr lang="ru-RU" sz="1500" b="1" dirty="0">
                <a:solidFill>
                  <a:schemeClr val="bg1"/>
                </a:solidFill>
              </a:endParaRPr>
            </a:p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ОБЕСПЕЧЕНИЕ </a:t>
              </a:r>
              <a:r>
                <a:rPr lang="ru-RU" sz="1500" b="1" dirty="0">
                  <a:solidFill>
                    <a:schemeClr val="bg1"/>
                  </a:solidFill>
                </a:rPr>
                <a:t>ОПЕРЕЖАЮЩЕГО ЭКОНОМИЧЕСКОГО РАЗВИТИЯ И ЭФФЕКТИВНОГО УПРАВЛЕНИЯ</a:t>
              </a: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197455" y="2993770"/>
            <a:ext cx="2525105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Индустриальный парк «Преображенка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dirty="0" smtClean="0"/>
              <a:t>Проект </a:t>
            </a:r>
            <a:r>
              <a:rPr lang="ru-RU" sz="900" dirty="0"/>
              <a:t>создания и развития индустриального парка «Преображенка» реализуется специализированной управляющей компанией АО «Промышленные парки» по инициативе Правительства Самарской области на основании Приказа министерства экономического развития, инвестиций и торговли Самарской области № 237 от 01.11.2013 года. </a:t>
            </a:r>
            <a:endParaRPr lang="ru-RU" sz="900" dirty="0" smtClean="0"/>
          </a:p>
          <a:p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i="1" dirty="0" smtClean="0"/>
              <a:t>:</a:t>
            </a:r>
            <a:r>
              <a:rPr lang="ru-RU" sz="900" dirty="0" smtClean="0"/>
              <a:t> до 2030 года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5956847" y="2996952"/>
            <a:ext cx="2930287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«Модернизация </a:t>
            </a:r>
            <a:r>
              <a:rPr lang="ru-RU" sz="900" b="1" u="sng" dirty="0"/>
              <a:t>технологических линий с целью производства нового формата керамической плитки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Инициатор</a:t>
            </a:r>
            <a:r>
              <a:rPr lang="ru-RU" sz="900" dirty="0" smtClean="0"/>
              <a:t>: ООО </a:t>
            </a:r>
            <a:r>
              <a:rPr lang="ru-RU" sz="900" dirty="0"/>
              <a:t>«Самарское объединение керамики» </a:t>
            </a:r>
            <a:endParaRPr lang="ru-RU" sz="900" dirty="0" smtClean="0"/>
          </a:p>
          <a:p>
            <a:r>
              <a:rPr lang="ru-RU" sz="900" dirty="0" smtClean="0"/>
              <a:t>Реализация </a:t>
            </a:r>
            <a:r>
              <a:rPr lang="ru-RU" sz="900" dirty="0"/>
              <a:t>проекта позволит обеспечить выпуск новых форматов и новых коллекций </a:t>
            </a:r>
            <a:r>
              <a:rPr lang="ru-RU" sz="900" dirty="0" err="1"/>
              <a:t>керамогранитной</a:t>
            </a:r>
            <a:r>
              <a:rPr lang="ru-RU" sz="900" dirty="0"/>
              <a:t> плитки, аналогичной импортной, без увеличения производственной мощности, которая на данный момент составляет 100%. </a:t>
            </a:r>
          </a:p>
          <a:p>
            <a:r>
              <a:rPr lang="ru-RU" sz="900" u="sng" dirty="0"/>
              <a:t>Объем инвестиций</a:t>
            </a:r>
            <a:r>
              <a:rPr lang="ru-RU" sz="900" dirty="0"/>
              <a:t>: 220,43 млн. руб. </a:t>
            </a:r>
          </a:p>
          <a:p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dirty="0" smtClean="0"/>
              <a:t>: </a:t>
            </a:r>
            <a:r>
              <a:rPr lang="ru-RU" sz="900" dirty="0"/>
              <a:t>2018-2019 </a:t>
            </a:r>
            <a:r>
              <a:rPr lang="ru-RU" sz="900" dirty="0" smtClean="0"/>
              <a:t>годы</a:t>
            </a:r>
            <a:endParaRPr lang="ru-RU" sz="900" dirty="0"/>
          </a:p>
        </p:txBody>
      </p:sp>
      <p:sp>
        <p:nvSpPr>
          <p:cNvPr id="24" name="Прямоугольник 23"/>
          <p:cNvSpPr/>
          <p:nvPr/>
        </p:nvSpPr>
        <p:spPr>
          <a:xfrm>
            <a:off x="2843808" y="2996952"/>
            <a:ext cx="2885329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Производство керамических санитарно-строительных изделий на новых производственных мощностях в рамках </a:t>
            </a:r>
            <a:r>
              <a:rPr lang="ru-RU" sz="900" b="1" u="sng" dirty="0" err="1"/>
              <a:t>импортозамещения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Инициатор</a:t>
            </a:r>
            <a:r>
              <a:rPr lang="ru-RU" sz="900" b="1" u="sng" dirty="0" smtClean="0"/>
              <a:t>: </a:t>
            </a:r>
            <a:r>
              <a:rPr lang="ru-RU" sz="900" dirty="0"/>
              <a:t>ООО «Самарский </a:t>
            </a:r>
            <a:r>
              <a:rPr lang="ru-RU" sz="900" dirty="0" err="1"/>
              <a:t>Стройфарфор</a:t>
            </a:r>
            <a:r>
              <a:rPr lang="ru-RU" sz="900" dirty="0" smtClean="0"/>
              <a:t>»</a:t>
            </a:r>
          </a:p>
          <a:p>
            <a:r>
              <a:rPr lang="ru-RU" sz="900" dirty="0" smtClean="0"/>
              <a:t>Проект направлен на увеличения </a:t>
            </a:r>
            <a:r>
              <a:rPr lang="ru-RU" sz="900" dirty="0"/>
              <a:t>доли предприятия на рынке санитарно-строительных изделий и замещения европейской и китайской продукции. </a:t>
            </a:r>
          </a:p>
          <a:p>
            <a:r>
              <a:rPr lang="ru-RU" sz="900" u="sng" dirty="0"/>
              <a:t>Объем инвестиций</a:t>
            </a:r>
            <a:r>
              <a:rPr lang="ru-RU" sz="900" dirty="0"/>
              <a:t>: 364,9 млн. руб. </a:t>
            </a:r>
          </a:p>
          <a:p>
            <a:r>
              <a:rPr lang="ru-RU" sz="900" u="sng" dirty="0"/>
              <a:t>Срок реализации</a:t>
            </a:r>
            <a:r>
              <a:rPr lang="ru-RU" sz="900" dirty="0"/>
              <a:t>: 2018-2019 </a:t>
            </a:r>
            <a:r>
              <a:rPr lang="ru-RU" sz="900" dirty="0" smtClean="0"/>
              <a:t>годы</a:t>
            </a:r>
          </a:p>
          <a:p>
            <a:r>
              <a:rPr lang="ru-RU" sz="900" u="sng" dirty="0"/>
              <a:t>Созданные рабочие места</a:t>
            </a:r>
            <a:r>
              <a:rPr lang="ru-RU" sz="900" dirty="0"/>
              <a:t>: </a:t>
            </a:r>
            <a:r>
              <a:rPr lang="ru-RU" sz="900" dirty="0" smtClean="0"/>
              <a:t>31 единица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74687" y="4941168"/>
            <a:ext cx="3245185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«Создание сельскохозяйственных потребительских кооперативов» </a:t>
            </a:r>
            <a:endParaRPr lang="ru-RU" sz="900" b="1" u="sng" dirty="0" smtClean="0"/>
          </a:p>
          <a:p>
            <a:r>
              <a:rPr lang="ru-RU" sz="900" u="sng" dirty="0"/>
              <a:t>Цель проекта</a:t>
            </a:r>
            <a:r>
              <a:rPr lang="ru-RU" sz="900" i="1" dirty="0"/>
              <a:t>:</a:t>
            </a:r>
            <a:r>
              <a:rPr lang="ru-RU" sz="900" b="1" dirty="0"/>
              <a:t> </a:t>
            </a:r>
            <a:r>
              <a:rPr lang="ru-RU" sz="900" dirty="0"/>
              <a:t>создание сельскохозяйственных потребительских кооперативов, связанных с закупкой сельхозпродукции, увеличением объемов ее реализации, развитием производственных мощностей для переработки сельхозпродукции, обеспечением ее гарантированного сбыта экологически чистых продуктов до 2021г.</a:t>
            </a:r>
            <a:endParaRPr lang="ru-RU" sz="900" dirty="0" smtClean="0"/>
          </a:p>
          <a:p>
            <a:r>
              <a:rPr lang="ru-RU" sz="900" u="sng" dirty="0"/>
              <a:t>Срок реализации</a:t>
            </a:r>
            <a:r>
              <a:rPr lang="ru-RU" sz="900" i="1" dirty="0"/>
              <a:t>:</a:t>
            </a:r>
            <a:r>
              <a:rPr lang="ru-RU" sz="900" dirty="0"/>
              <a:t> 2019-2021 </a:t>
            </a:r>
            <a:r>
              <a:rPr lang="ru-RU" sz="900" dirty="0" smtClean="0"/>
              <a:t>годы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3536570" y="4941168"/>
            <a:ext cx="5369957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«Школа фермера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/>
              <a:t>Цель проекта</a:t>
            </a:r>
            <a:r>
              <a:rPr lang="ru-RU" sz="900" i="1" dirty="0"/>
              <a:t>:</a:t>
            </a:r>
            <a:r>
              <a:rPr lang="ru-RU" sz="900" dirty="0"/>
              <a:t> формирование нового поколения эффективных фермеров. Закрепление молодежи в сельской </a:t>
            </a:r>
            <a:r>
              <a:rPr lang="ru-RU" sz="900" dirty="0" smtClean="0"/>
              <a:t>местности.</a:t>
            </a:r>
          </a:p>
          <a:p>
            <a:pPr lvl="0"/>
            <a:r>
              <a:rPr lang="ru-RU" sz="900" dirty="0"/>
              <a:t>Проект представляет собой серию </a:t>
            </a:r>
            <a:r>
              <a:rPr lang="ru-RU" sz="900" dirty="0" smtClean="0"/>
              <a:t>встреч-лекций. </a:t>
            </a:r>
            <a:r>
              <a:rPr lang="ru-RU" sz="900" dirty="0"/>
              <a:t>В качестве спикеров приглашаются лучшие эксперты-практики, владельцы успешных хозяйств со всей России, на своём примере иллюстрирующие возможности развития бизнеса в сельском хозяйстве, примеры решения вопросов, внедрения современных технологий. </a:t>
            </a:r>
            <a:endParaRPr lang="ru-RU" sz="900" dirty="0" smtClean="0"/>
          </a:p>
          <a:p>
            <a:r>
              <a:rPr lang="ru-RU" sz="900" dirty="0"/>
              <a:t>Данная практика включена в реестр лучших социально-экономических практик – 2017 в сфере сельского хозяйства. </a:t>
            </a:r>
          </a:p>
          <a:p>
            <a:r>
              <a:rPr lang="ru-RU" sz="900" u="sng" dirty="0"/>
              <a:t>Срок реализации</a:t>
            </a:r>
            <a:r>
              <a:rPr lang="ru-RU" sz="900" i="1" dirty="0"/>
              <a:t>: </a:t>
            </a:r>
            <a:r>
              <a:rPr lang="ru-RU" sz="900" dirty="0" smtClean="0"/>
              <a:t>2021-2024 годы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97455" y="1999999"/>
            <a:ext cx="8709072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Организация обучения работников предприятий, требующих дополнительного обучения в целях повышения производительности труда, в том числе находящихся под риском </a:t>
            </a:r>
            <a:r>
              <a:rPr lang="ru-RU" sz="900" b="1" u="sng" dirty="0" smtClean="0"/>
              <a:t>высвобождения</a:t>
            </a:r>
            <a:r>
              <a:rPr lang="ru-RU" sz="900" dirty="0" smtClean="0"/>
              <a:t> 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формирование системы подготовки кадров, направленной на обучение основам повышения производительности труда, поддержку занятости населения в связи с реализацией мероприятий по повышению производительности труда на предприятиях.</a:t>
            </a:r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2019-2024 годы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04671" y="1556792"/>
            <a:ext cx="8773850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«ОБЕСПЕЧЕНИЕ ОПЕРЕЖАЮЩЕГО ЭКОНОМИЧЕСКОГО РАЗВИТИЯ И ЭФФЕКТИВНОГО </a:t>
            </a:r>
            <a:r>
              <a:rPr lang="ru-RU" sz="1050" b="1" u="sng" dirty="0" smtClean="0">
                <a:sym typeface="Arial"/>
              </a:rPr>
              <a:t>УПРАВЛЕНИЯ»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10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</p:spTree>
    <p:extLst>
      <p:ext uri="{BB962C8B-B14F-4D97-AF65-F5344CB8AC3E}">
        <p14:creationId xmlns:p14="http://schemas.microsoft.com/office/powerpoint/2010/main" val="4238762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14400" y="55078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rtl="0">
              <a:tabLst>
                <a:tab pos="2137410" algn="l"/>
                <a:tab pos="4521835" algn="l"/>
              </a:tabLst>
            </a:pPr>
            <a:r>
              <a:rPr kern="1200" spc="-10" dirty="0">
                <a:ea typeface="+mj-ea"/>
              </a:rPr>
              <a:t>ФИНАНСОВОЕ ОБЕСПЕЧЕНИЕ НА РЕАЛИЗАЦИЮ НАЦИОНАЛЬНЫХ ПРОЕКТОВ  </a:t>
            </a:r>
            <a:r>
              <a:rPr lang="ru-RU" kern="1200" spc="-10" dirty="0">
                <a:ea typeface="+mj-ea"/>
              </a:rPr>
              <a:t>в </a:t>
            </a:r>
            <a:r>
              <a:rPr lang="ru-RU" kern="1200" spc="-10" dirty="0" err="1">
                <a:ea typeface="+mj-ea"/>
              </a:rPr>
              <a:t>м.р</a:t>
            </a:r>
            <a:r>
              <a:rPr lang="ru-RU" kern="1200" spc="-10" dirty="0">
                <a:ea typeface="+mj-ea"/>
              </a:rPr>
              <a:t>. Волжский Самарской области</a:t>
            </a:r>
            <a:endParaRPr kern="1200" spc="-10" dirty="0">
              <a:ea typeface="+mj-ea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50</a:t>
            </a:fld>
            <a:endParaRPr spc="-5" dirty="0"/>
          </a:p>
        </p:txBody>
      </p:sp>
      <p:sp>
        <p:nvSpPr>
          <p:cNvPr id="4" name="object 4"/>
          <p:cNvSpPr txBox="1"/>
          <p:nvPr/>
        </p:nvSpPr>
        <p:spPr>
          <a:xfrm>
            <a:off x="1763688" y="764704"/>
            <a:ext cx="5936615" cy="399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4. </a:t>
            </a:r>
            <a:r>
              <a:rPr sz="1200" b="1" spc="-10" dirty="0">
                <a:latin typeface="Arial"/>
                <a:cs typeface="Arial"/>
              </a:rPr>
              <a:t>ФИНАНСОВОЕ </a:t>
            </a:r>
            <a:r>
              <a:rPr sz="1200" b="1" spc="-5" dirty="0">
                <a:latin typeface="Arial"/>
                <a:cs typeface="Arial"/>
              </a:rPr>
              <a:t>ОБЕСПЕЧЕНИЕ </a:t>
            </a:r>
            <a:r>
              <a:rPr sz="1200" b="1" spc="-10" dirty="0">
                <a:latin typeface="Arial"/>
                <a:cs typeface="Arial"/>
              </a:rPr>
              <a:t>РЕАЛИЗАЦИИ НАЦИОНАЛЬНЫХ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ПРОЕКТОВ</a:t>
            </a:r>
            <a:endParaRPr sz="1200" dirty="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60"/>
              </a:spcBef>
            </a:pP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 </a:t>
            </a:r>
            <a:r>
              <a:rPr sz="1200" b="1" spc="-10" dirty="0">
                <a:latin typeface="Arial"/>
                <a:cs typeface="Arial"/>
              </a:rPr>
              <a:t>ГОДАХ </a:t>
            </a:r>
            <a:r>
              <a:rPr sz="1200" b="1" spc="-5" dirty="0">
                <a:latin typeface="Arial"/>
                <a:cs typeface="Arial"/>
              </a:rPr>
              <a:t>НА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 err="1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м.р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. Волжский Самарской области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571827"/>
              </p:ext>
            </p:extLst>
          </p:nvPr>
        </p:nvGraphicFramePr>
        <p:xfrm>
          <a:off x="100020" y="1268760"/>
          <a:ext cx="8855999" cy="47723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215"/>
                <a:gridCol w="2130279"/>
                <a:gridCol w="855598"/>
                <a:gridCol w="1069497"/>
                <a:gridCol w="1069497"/>
                <a:gridCol w="1070126"/>
                <a:gridCol w="1226291"/>
                <a:gridCol w="1069496"/>
              </a:tblGrid>
              <a:tr h="158202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3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ВСЕГО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4769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5100" marR="157480" indent="1270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фе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ера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ьно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4139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254635" indent="0" algn="ctr">
                        <a:lnSpc>
                          <a:spcPct val="100000"/>
                        </a:lnSpc>
                        <a:tabLst>
                          <a:tab pos="987425" algn="l"/>
                          <a:tab pos="1077913" algn="l"/>
                        </a:tabLst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стно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107314" indent="0" algn="r">
                        <a:lnSpc>
                          <a:spcPct val="100000"/>
                        </a:lnSpc>
                        <a:tabLst>
                          <a:tab pos="987425" algn="l"/>
                          <a:tab pos="1077913" algn="l"/>
                        </a:tabLst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 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854" marR="226695" indent="20955" algn="just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местного  бюджета,  план</a:t>
                      </a:r>
                      <a:r>
                        <a:rPr sz="1000" spc="-7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2870" algn="just">
                        <a:lnSpc>
                          <a:spcPct val="100000"/>
                        </a:lnSpc>
                      </a:pP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3189" marR="11239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Вне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ю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ж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етн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ые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источники,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19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r>
                        <a:rPr sz="1000" spc="-8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629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4620" marR="128270" indent="9144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План,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327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Кассовое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исполнение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по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остоянию</a:t>
                      </a:r>
                      <a:r>
                        <a:rPr sz="1000" spc="-3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664"/>
                        </a:lnSpc>
                        <a:tabLst>
                          <a:tab pos="771525" algn="l"/>
                        </a:tabLst>
                      </a:pPr>
                      <a:r>
                        <a:rPr lang="ru-RU" sz="1400" i="1" u="sng" dirty="0" smtClean="0">
                          <a:uFill>
                            <a:solidFill>
                              <a:srgbClr val="000000"/>
                            </a:solidFill>
                          </a:uFill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руб./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7862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8771">
                <a:tc gridSpan="8">
                  <a:txBody>
                    <a:bodyPr/>
                    <a:lstStyle/>
                    <a:p>
                      <a:pPr marL="126364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3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spc="-1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lang="ru-RU" sz="1100" b="1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="1" spc="-5" dirty="0" smtClean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8036">
                <a:tc rowSpan="3"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«Жилье»)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1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416 267,19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1 365 780,93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/96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1 067 649,3 / 99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312 250,15 / 92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36 367,74 / 36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 vMerge="1"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«Формирование комфортной городской среды») 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78 303,77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78 303,77 / 100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63 974,18 /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r>
                        <a:rPr lang="ru-RU" sz="1100" baseline="0" dirty="0">
                          <a:latin typeface="Arial" pitchFamily="34" charset="0"/>
                          <a:cs typeface="Arial" pitchFamily="34" charset="0"/>
                        </a:rPr>
                        <a:t> 414,4 / 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3 915,19 /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 vMerge="1"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(РП «Обеспечение устойчивого сокращения непригодного для проживания жилищного фонда»)</a:t>
                      </a:r>
                      <a:endParaRPr lang="ru-RU" sz="105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70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540,92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64 790,03 / 92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5 602,5 / 90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11 442,51 / 99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53 495,91 / 90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«Малое и среднее предпринимательство и поддержка индивидуальной предпринимательской инициативы» 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1900,0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1900,0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/ 100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1900,0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/ 100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«</a:t>
                      </a: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Культура»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28 161,96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28 161,96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17 390,00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9 363,85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1 408,1 /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«Образование»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2 538,35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2 538,35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/ 100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Calibri"/>
                        <a:cs typeface="Arial" pitchFamily="34" charset="0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1 414,225 / 100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761,506 / 100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362,62 / 100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821 093,03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685 211,98 / 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422 922,37 / 100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357 116,01 / 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41 054,65 / 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6435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/>
        </p:nvSpPr>
        <p:spPr>
          <a:xfrm>
            <a:off x="107504" y="3177403"/>
            <a:ext cx="8917020" cy="3420000"/>
          </a:xfrm>
          <a:prstGeom prst="rect">
            <a:avLst/>
          </a:prstGeom>
          <a:solidFill>
            <a:srgbClr val="FFFFFF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07504" y="1093386"/>
            <a:ext cx="8896956" cy="1764000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6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472404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342590" y="812270"/>
            <a:ext cx="8424936" cy="540000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3</a:t>
            </a:r>
            <a:r>
              <a:rPr lang="ru-RU" sz="1500" b="1" dirty="0" smtClean="0">
                <a:solidFill>
                  <a:schemeClr val="bg1"/>
                </a:solidFill>
              </a:rPr>
              <a:t>: </a:t>
            </a:r>
            <a:endParaRPr lang="ru-RU" sz="1500" b="1" dirty="0">
              <a:solidFill>
                <a:schemeClr val="bg1"/>
              </a:solidFill>
            </a:endParaRPr>
          </a:p>
          <a:p>
            <a:pPr lvl="0" algn="ctr" hangingPunct="0"/>
            <a:r>
              <a:rPr lang="ru-RU" sz="1500" b="1" dirty="0" smtClean="0">
                <a:solidFill>
                  <a:schemeClr val="bg1"/>
                </a:solidFill>
              </a:rPr>
              <a:t>ТУРИЗМ </a:t>
            </a:r>
            <a:r>
              <a:rPr lang="ru-RU" sz="1500" b="1" dirty="0">
                <a:solidFill>
                  <a:schemeClr val="bg1"/>
                </a:solidFill>
              </a:rPr>
              <a:t>– ДРАЙВЕР РАЗВИТИЯ ЭКОНОМИКИ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224123" y="1823174"/>
            <a:ext cx="8661870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Открытие районного туристско-информационного центра при Историко-краеведческом музее </a:t>
            </a:r>
            <a:endParaRPr lang="ru-RU" sz="900" b="1" u="sng" dirty="0" smtClean="0"/>
          </a:p>
          <a:p>
            <a:pPr lvl="0" algn="just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создание и функционирование туристского информационного центра Волжского района, установка информационных указателей, организация сотрудничества с туристическими агентствами, разработка рекламных и информационных материалов, пресс-релизов об экскурсиях, экскурсионно-туристических и событийных мероприятиях в целях продвижения и популяризации туристских ресурсов и увеличения турпотока в район.</a:t>
            </a:r>
            <a:endParaRPr lang="ru-RU" sz="900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</a:t>
            </a:r>
            <a:r>
              <a:rPr lang="ru-RU" sz="900" dirty="0" smtClean="0"/>
              <a:t>до 2024 года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107504" y="1391316"/>
            <a:ext cx="8896956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«ТУРИЗМ – ДРАЙВЕР РАЗВИТИЯ </a:t>
            </a:r>
            <a:r>
              <a:rPr lang="ru-RU" sz="1050" b="1" u="sng" dirty="0" smtClean="0">
                <a:sym typeface="Arial"/>
              </a:rPr>
              <a:t>ЭКОНОМИКИ»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9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405067" y="2993243"/>
            <a:ext cx="8424936" cy="540000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</a:t>
            </a:r>
            <a:r>
              <a:rPr lang="ru-RU" sz="1500" b="1" dirty="0" smtClean="0">
                <a:solidFill>
                  <a:schemeClr val="bg1"/>
                </a:solidFill>
              </a:rPr>
              <a:t>4: </a:t>
            </a:r>
            <a:endParaRPr lang="ru-RU" sz="1500" b="1" dirty="0">
              <a:solidFill>
                <a:schemeClr val="bg1"/>
              </a:solidFill>
            </a:endParaRPr>
          </a:p>
          <a:p>
            <a:pPr lvl="0" algn="ctr" hangingPunct="0"/>
            <a:r>
              <a:rPr lang="ru-RU" sz="1500" b="1" dirty="0">
                <a:solidFill>
                  <a:schemeClr val="bg1"/>
                </a:solidFill>
              </a:rPr>
              <a:t>КОМФОРТНАЯ И БЛАГОУСТРОЕННАЯ СРЕДА ПРОЖИВАНИЯ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16136" y="4063336"/>
            <a:ext cx="1835583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Завершение комплексных социально-значимых региональных стратегических проектов «Южный город», «Кошелев Парк» </a:t>
            </a:r>
            <a:endParaRPr lang="ru-RU" sz="900" b="1" u="sng" dirty="0" smtClean="0"/>
          </a:p>
          <a:p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Повышение объема ввода жилья и увеличение площади жилого фонда, рост обеспеченности жильем до 40 </a:t>
            </a:r>
            <a:r>
              <a:rPr lang="ru-RU" sz="900" dirty="0" err="1"/>
              <a:t>кв.м</a:t>
            </a:r>
            <a:r>
              <a:rPr lang="ru-RU" sz="900" dirty="0"/>
              <a:t>/чел к 2030г.</a:t>
            </a:r>
            <a:r>
              <a:rPr lang="ru-RU" sz="900" b="1" dirty="0"/>
              <a:t> </a:t>
            </a:r>
            <a:endParaRPr lang="ru-RU" sz="900" b="1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2019-2024 </a:t>
            </a:r>
            <a:r>
              <a:rPr lang="ru-RU" sz="900" dirty="0" smtClean="0"/>
              <a:t>годы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07504" y="3546942"/>
            <a:ext cx="8896956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«КОМФОРТНАЯ И БЛАГОУСТРОЕННАЯ СРЕДА </a:t>
            </a:r>
            <a:r>
              <a:rPr lang="ru-RU" sz="1050" b="1" u="sng" dirty="0" smtClean="0">
                <a:sym typeface="Arial"/>
              </a:rPr>
              <a:t>ПРОЖИВАНИЯ»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18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2179041" y="4063646"/>
            <a:ext cx="1872208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«Модернизация систем водоснабжения, водоотведения и строительство канализационных очистных сооружений с использованием перспективных технологий</a:t>
            </a:r>
            <a:r>
              <a:rPr lang="ru-RU" sz="900" b="1" u="sng" dirty="0" smtClean="0"/>
              <a:t>»</a:t>
            </a:r>
          </a:p>
          <a:p>
            <a:pPr algn="just"/>
            <a:r>
              <a:rPr lang="ru-RU" sz="900" b="1" u="sng" dirty="0" smtClean="0"/>
              <a:t> </a:t>
            </a:r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Улучшение условий проживания граждан в жилищном фонде. </a:t>
            </a:r>
            <a:endParaRPr lang="ru-RU" sz="900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2019-2030 </a:t>
            </a:r>
            <a:r>
              <a:rPr lang="ru-RU" sz="900" dirty="0" smtClean="0"/>
              <a:t>годы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16138" y="5906177"/>
            <a:ext cx="3835112" cy="507829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Строительство обводной дороги (</a:t>
            </a:r>
            <a:r>
              <a:rPr lang="ru-RU" sz="900" b="1" u="sng" dirty="0" err="1"/>
              <a:t>г.п</a:t>
            </a:r>
            <a:r>
              <a:rPr lang="ru-RU" sz="900" b="1" u="sng" dirty="0"/>
              <a:t>. Петра </a:t>
            </a:r>
            <a:r>
              <a:rPr lang="ru-RU" sz="900" b="1" u="sng" dirty="0" smtClean="0"/>
              <a:t>Дубрава)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обеспечение безопасности транспортного сообщения. </a:t>
            </a:r>
            <a:endParaRPr lang="ru-RU" sz="900" dirty="0" smtClean="0"/>
          </a:p>
          <a:p>
            <a:pPr lvl="0"/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2020-2024 </a:t>
            </a:r>
            <a:r>
              <a:rPr lang="ru-RU" sz="900" dirty="0" smtClean="0"/>
              <a:t>годы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4139952" y="4013353"/>
            <a:ext cx="4864508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«Экологическое воспитание населения </a:t>
            </a:r>
            <a:r>
              <a:rPr lang="ru-RU" sz="900" b="1" u="sng" dirty="0" smtClean="0"/>
              <a:t>района»</a:t>
            </a:r>
          </a:p>
          <a:p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совершенствование системы экологического образования, развитие эколого-просветительской деятельности в учреждениях дополнительного образования детей и взрослых. </a:t>
            </a:r>
            <a:endParaRPr lang="ru-RU" sz="900" dirty="0" smtClean="0"/>
          </a:p>
          <a:p>
            <a:r>
              <a:rPr lang="ru-RU" sz="900" u="sng" dirty="0" smtClean="0"/>
              <a:t>Срок реализации</a:t>
            </a:r>
            <a:r>
              <a:rPr lang="ru-RU" sz="900" i="1" dirty="0" smtClean="0"/>
              <a:t>:</a:t>
            </a:r>
            <a:r>
              <a:rPr lang="ru-RU" sz="900" dirty="0" smtClean="0"/>
              <a:t> </a:t>
            </a:r>
            <a:r>
              <a:rPr lang="ru-RU" sz="900" dirty="0"/>
              <a:t>2019-2024 гг</a:t>
            </a:r>
            <a:r>
              <a:rPr lang="ru-RU" sz="900" dirty="0" smtClean="0"/>
              <a:t>.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4139952" y="4887403"/>
            <a:ext cx="4864508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/>
            <a:r>
              <a:rPr lang="ru-RU" sz="900" b="1" u="sng" dirty="0"/>
              <a:t>Строительство автомобильных дорог общего пользования регионального или межмуниципального значения и объектов в области дорожной деятельности регионального значения в соответствии с планом территориального </a:t>
            </a:r>
            <a:endParaRPr lang="ru-RU" sz="900" b="1" u="sng" dirty="0" smtClean="0"/>
          </a:p>
          <a:p>
            <a:pPr algn="ctr"/>
            <a:r>
              <a:rPr lang="ru-RU" sz="900" b="1" u="sng" dirty="0" smtClean="0"/>
              <a:t>развития СТА:</a:t>
            </a:r>
          </a:p>
          <a:p>
            <a:r>
              <a:rPr lang="ru-RU" sz="900" dirty="0" smtClean="0"/>
              <a:t>- автомобильная </a:t>
            </a:r>
            <a:r>
              <a:rPr lang="ru-RU" sz="900" dirty="0"/>
              <a:t>дорога «</a:t>
            </a:r>
            <a:r>
              <a:rPr lang="ru-RU" sz="900" dirty="0" err="1"/>
              <a:t>Подгоры</a:t>
            </a:r>
            <a:r>
              <a:rPr lang="ru-RU" sz="900" dirty="0"/>
              <a:t> – Ширяево» - 15,5 км</a:t>
            </a:r>
            <a:r>
              <a:rPr lang="ru-RU" sz="900" dirty="0" smtClean="0"/>
              <a:t>;</a:t>
            </a:r>
          </a:p>
          <a:p>
            <a:r>
              <a:rPr lang="ru-RU" sz="900" dirty="0" smtClean="0"/>
              <a:t>- мостовой </a:t>
            </a:r>
            <a:r>
              <a:rPr lang="ru-RU" sz="900" dirty="0"/>
              <a:t>переход «</a:t>
            </a:r>
            <a:r>
              <a:rPr lang="ru-RU" sz="900" dirty="0" err="1"/>
              <a:t>Фрунзенский</a:t>
            </a:r>
            <a:r>
              <a:rPr lang="ru-RU" sz="900" dirty="0"/>
              <a:t>» через реку Самару с выходом </a:t>
            </a:r>
            <a:r>
              <a:rPr lang="ru-RU" sz="900" dirty="0" smtClean="0"/>
              <a:t>на автомобильную дорогу «Автодорожный маршрут «Центр - Поволжье - Урал» -11,6 км;</a:t>
            </a:r>
          </a:p>
          <a:p>
            <a:r>
              <a:rPr lang="ru-RU" sz="900" dirty="0" smtClean="0"/>
              <a:t>- двухсторонний </a:t>
            </a:r>
            <a:r>
              <a:rPr lang="ru-RU" sz="900" dirty="0"/>
              <a:t>стационарный пункт весового контроля на автодороге общего пользования регионального значения «Самара - Пугачев - Энгельс - Волгоград» км 29+000</a:t>
            </a:r>
            <a:r>
              <a:rPr lang="ru-RU" sz="900" dirty="0" smtClean="0"/>
              <a:t>.</a:t>
            </a:r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до 2030 года</a:t>
            </a:r>
            <a:endParaRPr lang="ru-RU" sz="900" b="1" dirty="0"/>
          </a:p>
        </p:txBody>
      </p:sp>
    </p:spTree>
    <p:extLst>
      <p:ext uri="{BB962C8B-B14F-4D97-AF65-F5344CB8AC3E}">
        <p14:creationId xmlns:p14="http://schemas.microsoft.com/office/powerpoint/2010/main" val="352033294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7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892480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472404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96548" y="795245"/>
            <a:ext cx="8917020" cy="2544775"/>
            <a:chOff x="107504" y="795245"/>
            <a:chExt cx="8917020" cy="2544775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2268000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795245"/>
              <a:ext cx="8424936" cy="646983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algn="ctr" hangingPunct="0"/>
              <a:r>
                <a:rPr lang="ru-RU" sz="1600" b="1" dirty="0">
                  <a:solidFill>
                    <a:schemeClr val="bg1"/>
                  </a:solidFill>
                </a:rPr>
                <a:t>Стратегическое направление 4: </a:t>
              </a:r>
            </a:p>
            <a:p>
              <a:pPr lvl="0" algn="ctr" hangingPunct="0"/>
              <a:r>
                <a:rPr lang="ru-RU" sz="1600" b="1" dirty="0" smtClean="0">
                  <a:solidFill>
                    <a:schemeClr val="bg1"/>
                  </a:solidFill>
                </a:rPr>
                <a:t>КОМФОРТНАЯ </a:t>
              </a:r>
              <a:r>
                <a:rPr lang="ru-RU" sz="1600" b="1" dirty="0">
                  <a:solidFill>
                    <a:schemeClr val="bg1"/>
                  </a:solidFill>
                </a:rPr>
                <a:t>И БЛАГОУСТРОЕННАЯ СРЕДА ПРОЖИВАНИЯ</a:t>
              </a:r>
            </a:p>
          </p:txBody>
        </p:sp>
      </p:grpSp>
      <p:sp>
        <p:nvSpPr>
          <p:cNvPr id="16" name="Прямоугольник 15"/>
          <p:cNvSpPr/>
          <p:nvPr/>
        </p:nvSpPr>
        <p:spPr>
          <a:xfrm>
            <a:off x="4907798" y="1556792"/>
            <a:ext cx="3984682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Строительство объектов обращения с отходами регионального значения в соответствии с планом территориального развития </a:t>
            </a:r>
            <a:r>
              <a:rPr lang="ru-RU" sz="900" b="1" u="sng" dirty="0" smtClean="0"/>
              <a:t>СТА </a:t>
            </a:r>
          </a:p>
          <a:p>
            <a:r>
              <a:rPr lang="ru-RU" sz="900" dirty="0" smtClean="0"/>
              <a:t>- </a:t>
            </a:r>
            <a:r>
              <a:rPr lang="ru-RU" sz="900" dirty="0"/>
              <a:t>сортировочно-перегрузочный комплекс с площадкой сезонного накопления отходов 15 000 тыс. тонн в год в </a:t>
            </a:r>
            <a:r>
              <a:rPr lang="ru-RU" sz="900" dirty="0" err="1"/>
              <a:t>с.п</a:t>
            </a:r>
            <a:r>
              <a:rPr lang="ru-RU" sz="900" dirty="0"/>
              <a:t>. Рождествено (с северо-восточной стороны с. Рождествено);</a:t>
            </a:r>
          </a:p>
          <a:p>
            <a:r>
              <a:rPr lang="ru-RU" sz="900" dirty="0"/>
              <a:t>- промышленная зона по утилизации и переработке отходов, производству </a:t>
            </a:r>
            <a:r>
              <a:rPr lang="ru-RU" sz="900" dirty="0" err="1"/>
              <a:t>рекультивационных</a:t>
            </a:r>
            <a:r>
              <a:rPr lang="ru-RU" sz="900" dirty="0"/>
              <a:t> материалов и выпуску продукции из вторсырья (комплекс «Самарский-1») производительностью 300 000 тыс. тонн ТБО в год в северо-восточном направлении от с. Николаевка. </a:t>
            </a:r>
          </a:p>
          <a:p>
            <a:pPr lvl="0"/>
            <a:r>
              <a:rPr lang="ru-RU" sz="900" dirty="0" smtClean="0"/>
              <a:t>- реконструкция </a:t>
            </a:r>
            <a:r>
              <a:rPr lang="ru-RU" sz="900" dirty="0"/>
              <a:t>полигона «Преображенка» </a:t>
            </a:r>
            <a:endParaRPr lang="ru-RU" sz="900" dirty="0" smtClean="0"/>
          </a:p>
        </p:txBody>
      </p:sp>
      <p:sp>
        <p:nvSpPr>
          <p:cNvPr id="11" name="Прямоугольник 10"/>
          <p:cNvSpPr/>
          <p:nvPr/>
        </p:nvSpPr>
        <p:spPr>
          <a:xfrm>
            <a:off x="179512" y="1556791"/>
            <a:ext cx="4608512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/>
            <a:r>
              <a:rPr lang="ru-RU" sz="900" b="1" u="sng" dirty="0"/>
              <a:t>«Район без свалок и мусора</a:t>
            </a:r>
            <a:r>
              <a:rPr lang="ru-RU" sz="900" b="1" u="sng" dirty="0" smtClean="0"/>
              <a:t>»: </a:t>
            </a:r>
          </a:p>
          <a:p>
            <a:r>
              <a:rPr lang="ru-RU" sz="900" dirty="0" smtClean="0"/>
              <a:t>- ликвидация </a:t>
            </a:r>
            <a:r>
              <a:rPr lang="ru-RU" sz="900" dirty="0"/>
              <a:t>несанкционированных свалок и внедрение современной системы сбора, хранения, переработки и утилизации твердых коммунальных отходов;</a:t>
            </a:r>
          </a:p>
          <a:p>
            <a:pPr lvl="0"/>
            <a:r>
              <a:rPr lang="ru-RU" sz="900" dirty="0" smtClean="0"/>
              <a:t>-</a:t>
            </a:r>
            <a:r>
              <a:rPr lang="ru-RU" sz="900" b="1" dirty="0" smtClean="0"/>
              <a:t> </a:t>
            </a:r>
            <a:r>
              <a:rPr lang="ru-RU" sz="900" dirty="0" smtClean="0"/>
              <a:t>установка</a:t>
            </a:r>
            <a:r>
              <a:rPr lang="ru-RU" sz="900" b="1" dirty="0" smtClean="0"/>
              <a:t> </a:t>
            </a:r>
            <a:r>
              <a:rPr lang="ru-RU" sz="900" dirty="0"/>
              <a:t>контейнерных площадок </a:t>
            </a:r>
            <a:endParaRPr lang="ru-RU" sz="900" dirty="0" smtClean="0"/>
          </a:p>
          <a:p>
            <a:pPr lvl="0"/>
            <a:r>
              <a:rPr lang="ru-RU" sz="900" dirty="0" smtClean="0"/>
              <a:t>- развитие </a:t>
            </a:r>
            <a:r>
              <a:rPr lang="ru-RU" sz="900" dirty="0"/>
              <a:t>системы полигонов, </a:t>
            </a:r>
            <a:r>
              <a:rPr lang="ru-RU" sz="900" dirty="0" err="1"/>
              <a:t>мусоросортировки</a:t>
            </a:r>
            <a:r>
              <a:rPr lang="ru-RU" sz="900" dirty="0"/>
              <a:t> и переработки с соблюдением экологических </a:t>
            </a:r>
            <a:r>
              <a:rPr lang="ru-RU" sz="900" dirty="0" smtClean="0"/>
              <a:t>норм;</a:t>
            </a:r>
          </a:p>
          <a:p>
            <a:pPr lvl="0"/>
            <a:r>
              <a:rPr lang="ru-RU" sz="900" dirty="0" smtClean="0"/>
              <a:t>- организация </a:t>
            </a:r>
            <a:r>
              <a:rPr lang="ru-RU" sz="900" dirty="0"/>
              <a:t>сбора и вывоза твердых коммунальных отходов в </a:t>
            </a:r>
            <a:r>
              <a:rPr lang="ru-RU" sz="900" dirty="0" err="1"/>
              <a:t>с.п</a:t>
            </a:r>
            <a:r>
              <a:rPr lang="ru-RU" sz="900" dirty="0"/>
              <a:t>. Подъем-Михайловка, </a:t>
            </a:r>
            <a:r>
              <a:rPr lang="ru-RU" sz="900" dirty="0" err="1"/>
              <a:t>с.п</a:t>
            </a:r>
            <a:r>
              <a:rPr lang="ru-RU" sz="900" dirty="0"/>
              <a:t>. </a:t>
            </a:r>
            <a:r>
              <a:rPr lang="ru-RU" sz="900" dirty="0" err="1"/>
              <a:t>Спиридоновка</a:t>
            </a:r>
            <a:r>
              <a:rPr lang="ru-RU" sz="900" dirty="0"/>
              <a:t>, </a:t>
            </a:r>
            <a:r>
              <a:rPr lang="ru-RU" sz="900" dirty="0" err="1"/>
              <a:t>с.п</a:t>
            </a:r>
            <a:r>
              <a:rPr lang="ru-RU" sz="900" dirty="0"/>
              <a:t>. </a:t>
            </a:r>
            <a:r>
              <a:rPr lang="ru-RU" sz="900" dirty="0" err="1" smtClean="0"/>
              <a:t>Черновский</a:t>
            </a:r>
            <a:r>
              <a:rPr lang="ru-RU" sz="900" dirty="0"/>
              <a:t>, </a:t>
            </a:r>
            <a:r>
              <a:rPr lang="ru-RU" sz="900" dirty="0" err="1"/>
              <a:t>с.п</a:t>
            </a:r>
            <a:r>
              <a:rPr lang="ru-RU" sz="900" dirty="0"/>
              <a:t>. Сухая Вязовка </a:t>
            </a:r>
            <a:endParaRPr lang="ru-RU" sz="900" dirty="0" smtClean="0"/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Ликвидация несанкционированных свалок и улучшение экологической ситуации в районе: </a:t>
            </a:r>
            <a:endParaRPr lang="ru-RU" sz="900" dirty="0" smtClean="0"/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</a:t>
            </a:r>
            <a:r>
              <a:rPr lang="ru-RU" sz="900" dirty="0"/>
              <a:t>2019-2024 </a:t>
            </a:r>
            <a:r>
              <a:rPr lang="ru-RU" sz="900" dirty="0" smtClean="0"/>
              <a:t>года</a:t>
            </a:r>
          </a:p>
        </p:txBody>
      </p:sp>
    </p:spTree>
    <p:extLst>
      <p:ext uri="{BB962C8B-B14F-4D97-AF65-F5344CB8AC3E}">
        <p14:creationId xmlns:p14="http://schemas.microsoft.com/office/powerpoint/2010/main" val="86434868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2"/>
          <p:cNvSpPr>
            <a:spLocks noGrp="1"/>
          </p:cNvSpPr>
          <p:nvPr>
            <p:ph type="title"/>
          </p:nvPr>
        </p:nvSpPr>
        <p:spPr>
          <a:xfrm>
            <a:off x="899592" y="-27384"/>
            <a:ext cx="7558609" cy="737321"/>
          </a:xfrm>
        </p:spPr>
        <p:txBody>
          <a:bodyPr>
            <a:noAutofit/>
          </a:bodyPr>
          <a:lstStyle/>
          <a:p>
            <a: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  <a:t>ДЕКОМПОЗИРОВАННЫЙ ПОКАЗАТЕЛЬ</a:t>
            </a:r>
            <a:endParaRPr lang="ru-RU" sz="1600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623503"/>
              </p:ext>
            </p:extLst>
          </p:nvPr>
        </p:nvGraphicFramePr>
        <p:xfrm>
          <a:off x="251520" y="980728"/>
          <a:ext cx="8568952" cy="216024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360040"/>
                <a:gridCol w="3268256"/>
                <a:gridCol w="617582"/>
                <a:gridCol w="617582"/>
                <a:gridCol w="617582"/>
                <a:gridCol w="617582"/>
                <a:gridCol w="617582"/>
                <a:gridCol w="617582"/>
                <a:gridCol w="617582"/>
                <a:gridCol w="617582"/>
              </a:tblGrid>
              <a:tr h="348962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показателя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89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сентябрь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октябрь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ноябрь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декабрь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89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</a:tr>
              <a:tr h="11133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размещенных информационных поводов (публикаций) в автоматизированной информационной системе «Сбор и распределение контента» АНО «Национальные приоритеты», ед.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17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7" name="object 690"/>
          <p:cNvSpPr txBox="1"/>
          <p:nvPr/>
        </p:nvSpPr>
        <p:spPr>
          <a:xfrm>
            <a:off x="179512" y="5823877"/>
            <a:ext cx="8712968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Полякова Людмила Владимировна- помощник Главы </a:t>
            </a:r>
            <a:r>
              <a:rPr lang="ru-RU" sz="1100" spc="-5" dirty="0">
                <a:latin typeface="Arial"/>
                <a:cs typeface="Arial"/>
              </a:rPr>
              <a:t>Волжского района </a:t>
            </a:r>
            <a:endParaRPr lang="ru-RU" sz="1100" spc="-5" dirty="0" smtClean="0">
              <a:latin typeface="Arial"/>
              <a:cs typeface="Arial"/>
            </a:endParaRPr>
          </a:p>
          <a:p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260-33-37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polyakova@v-adm63.ru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fld id="{86CB4B4D-7CA3-9044-876B-883B54F8677D}" type="slidenum">
              <a:rPr lang="ru-RU" smtClean="0"/>
              <a:pPr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53557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937973"/>
              </p:ext>
            </p:extLst>
          </p:nvPr>
        </p:nvGraphicFramePr>
        <p:xfrm>
          <a:off x="141922" y="1406397"/>
          <a:ext cx="8884283" cy="14401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3744416"/>
                <a:gridCol w="576064"/>
                <a:gridCol w="576064"/>
                <a:gridCol w="720080"/>
                <a:gridCol w="720080"/>
                <a:gridCol w="720080"/>
                <a:gridCol w="648072"/>
                <a:gridCol w="709789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100" spc="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1.12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населения, обеспеченного качественной питьевой водой из систем централизованного водоснабжения, %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81,8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1" y="921109"/>
            <a:ext cx="4798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9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83894" y="5756787"/>
            <a:ext cx="8564569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Солдатов Михаил Викторович</a:t>
            </a:r>
            <a:r>
              <a:rPr lang="ru-RU" sz="1100" spc="-5" dirty="0">
                <a:latin typeface="Arial"/>
                <a:cs typeface="Arial"/>
              </a:rPr>
              <a:t> </a:t>
            </a:r>
            <a:r>
              <a:rPr lang="ru-RU" sz="1100" spc="-5" dirty="0" smtClean="0">
                <a:latin typeface="Arial"/>
                <a:cs typeface="Arial"/>
              </a:rPr>
              <a:t>- </a:t>
            </a:r>
            <a:r>
              <a:rPr lang="ru-RU" sz="1100" spc="-30" dirty="0" err="1">
                <a:latin typeface="Arial"/>
                <a:cs typeface="Arial"/>
              </a:rPr>
              <a:t>и</a:t>
            </a:r>
            <a:r>
              <a:rPr lang="ru-RU" sz="1100" spc="-5" dirty="0" err="1" smtClean="0">
                <a:latin typeface="Arial"/>
                <a:cs typeface="Arial"/>
              </a:rPr>
              <a:t>.о</a:t>
            </a:r>
            <a:r>
              <a:rPr lang="ru-RU" sz="1100" spc="-5" dirty="0" smtClean="0">
                <a:latin typeface="Arial"/>
                <a:cs typeface="Arial"/>
              </a:rPr>
              <a:t>. руководителя МБУ «УГЖКХ</a:t>
            </a:r>
            <a:r>
              <a:rPr lang="ru-RU" sz="1100" spc="-5" dirty="0">
                <a:latin typeface="Arial"/>
                <a:cs typeface="Arial"/>
              </a:rPr>
              <a:t>» Волжского района </a:t>
            </a:r>
            <a:endParaRPr sz="1100" dirty="0">
              <a:latin typeface="Arial"/>
              <a:cs typeface="Arial"/>
            </a:endParaRPr>
          </a:p>
          <a:p>
            <a:r>
              <a:rPr lang="ru-RU" sz="1100" spc="-5" dirty="0" smtClean="0">
                <a:latin typeface="Arial"/>
                <a:cs typeface="Arial"/>
              </a:rPr>
              <a:t>260-33-48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ugzhkh@yandex.ru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94" name="object 687"/>
          <p:cNvSpPr txBox="1">
            <a:spLocks/>
          </p:cNvSpPr>
          <p:nvPr/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R="5080" algn="ctr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ЭКОЛОГИЯ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87" name="TextBox 686"/>
          <p:cNvSpPr txBox="1"/>
          <p:nvPr/>
        </p:nvSpPr>
        <p:spPr>
          <a:xfrm>
            <a:off x="503014" y="2879361"/>
            <a:ext cx="3077938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*оперативные данные</a:t>
            </a:r>
            <a:endParaRPr kumimoji="0" lang="ru-RU" sz="11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2458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_ШАБЛОН_МЭР_СО - копия">
  <a:themeElements>
    <a:clrScheme name="_ШАБЛОН_МЭР_СО - копия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_ШАБЛОН_МЭР_СО - копия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_ШАБЛОН_МЭР_СО - копи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38100" dist="200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15427</TotalTime>
  <Words>12014</Words>
  <Application>Microsoft Office PowerPoint</Application>
  <PresentationFormat>Экран (4:3)</PresentationFormat>
  <Paragraphs>2780</Paragraphs>
  <Slides>50</Slides>
  <Notes>11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50</vt:i4>
      </vt:variant>
    </vt:vector>
  </HeadingPairs>
  <TitlesOfParts>
    <vt:vector size="51" baseType="lpstr">
      <vt:lpstr>_ШАБЛОН_МЭР_СО - копия</vt:lpstr>
      <vt:lpstr>ИНФОРМАЦИЯ О РЕАЛИЗАЦИИ НАЦИОНАЛЬНЫХ ПРОЕКТОВ НА ТЕРРИТОРИИ МУНИЦИПАЛЬНОГО РАЙОНА ВОЛЖСКИЙ САМАРСКОЙ ОБЛАСТИ (на 31.12.2020) * по оперативным данным</vt:lpstr>
      <vt:lpstr> </vt:lpstr>
      <vt:lpstr> </vt:lpstr>
      <vt:lpstr> </vt:lpstr>
      <vt:lpstr> </vt:lpstr>
      <vt:lpstr> </vt:lpstr>
      <vt:lpstr> </vt:lpstr>
      <vt:lpstr>ДЕКОМПОЗИРОВАННЫЙ ПОКАЗАТЕЛЬ</vt:lpstr>
      <vt:lpstr>Презентация PowerPoint</vt:lpstr>
      <vt:lpstr>НАЦИОНАЛЬНЫЙ ПРОЕКТ «ЖИЛЬЕ И ГОРОДСКАЯ СРЕДА» м.р.Волжский Самарской области</vt:lpstr>
      <vt:lpstr>Презентация PowerPoint</vt:lpstr>
      <vt:lpstr>Презентация PowerPoint</vt:lpstr>
      <vt:lpstr>НАЦИОНАЛЬНЫЙ ПРОЕКТ «МАЛОЕ И СРЕДНЕЕ ПРЕДПРИНИМАТЕЛЬСТВО И ПОДДЕРЖКА ИНДИВИДУАЛЬНОЙ ПРЕДПРИНИМАТЕЛЬСКОЙ ИНИЦИАТИВЫ»                 м.р. Волжский Самарской области</vt:lpstr>
      <vt:lpstr>НАЦИОНАЛЬНЫЙ ПРОЕКТ «МАЛОЕ И СРЕДНЕЕ ПРЕДПРИНИМАТЕЛЬСТВО И ПОДДЕРЖКА ИНДИВИДУАЛЬНОЙ ПРЕДПРИНИМАТЕЛЬСКОЙ ИНИЦИАТИВЫ»                м.р.Волжский Самарской области</vt:lpstr>
      <vt:lpstr>НАЦИОНАЛЬНЫЙ ПРОЕКТ «МАЛОЕ И СРЕДНЕЕ ПРЕДПРИНИМАТЕЛЬСТВО И ПОДДЕРЖКА ИНДИВИДУАЛЬНОЙ ПРЕДПРИНИМАТЕЛЬСКОЙ ИНИЦИАТИВЫ»                м.р. Волжский Самарской области</vt:lpstr>
      <vt:lpstr>Презентация PowerPoint</vt:lpstr>
      <vt:lpstr>Презентация PowerPoint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«КУЛЬТУРА»  м.р.Волжский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 м.р. Волжский Самарской области</vt:lpstr>
      <vt:lpstr>НАЦИОНАЛЬНЫЙ ПРОЕКТ «ДЕМОГРАФИЯ»  м.р. Волжский Самарской области</vt:lpstr>
      <vt:lpstr>НАЦИОНАЛЬНЫЙ ПРОЕКТ «ДЕМОГРАФИЯ»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 м.р. Волжский Самарской области</vt:lpstr>
      <vt:lpstr>НАЦИОНАЛЬНЫЙ ПРОЕКТ «ДЕМОГРАФИЯ»  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 м.р.Волжский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м.р.ВОЛЖСКИЙ САМАРСКОЙ ОБЛАСТИ</vt:lpstr>
      <vt:lpstr>ВВОД ОБЪЕКТОВ ИНФРАСТРУКТУРЫ НА ТЕРРИТОРИИ м.р.ВОЛЖСКИЙ САМАРСКОЙ ОБЛАСТИ</vt:lpstr>
      <vt:lpstr>ВВОД ОБЪЕКТОВ ИНФРАСТРУКТУРЫ НА ТЕРРИТОРИИ м.р.ВОЛЖСКИЙ САМАРСКОЙ ОБЛАСТИ</vt:lpstr>
      <vt:lpstr>ВВОД ОБЪЕКТОВ ИНФРАСТРУКТУРЫ НА ТЕРРИТОРИИ м.р. ВОЛЖСКИЙ САМАРСКОЙ ОБЛАСТИ</vt:lpstr>
      <vt:lpstr>ФИНАНСОВОЕ ОБЕСПЕЧЕНИЕ НА РЕАЛИЗАЦИЮ НАЦИОНАЛЬНЫХ ПРОЕКТОВ  в м.р. Волжский Самарской области</vt:lpstr>
      <vt:lpstr>ФИНАНСОВОЕ ОБЕСПЕЧЕНИЕ НА РЕАЛИЗАЦИЮ НАЦИОНАЛЬНЫХ ПРОЕКТОВ  в м.р. Волжский Самарской области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Меримерина Мария Александровна</dc:creator>
  <cp:lastModifiedBy>Гостенина Анастасия Сергеевна</cp:lastModifiedBy>
  <cp:revision>1005</cp:revision>
  <cp:lastPrinted>2021-02-11T12:58:00Z</cp:lastPrinted>
  <dcterms:created xsi:type="dcterms:W3CDTF">2019-09-18T12:49:12Z</dcterms:created>
  <dcterms:modified xsi:type="dcterms:W3CDTF">2021-02-11T13:00:25Z</dcterms:modified>
</cp:coreProperties>
</file>