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7"/>
  </p:notesMasterIdLst>
  <p:sldIdLst>
    <p:sldId id="288" r:id="rId3"/>
    <p:sldId id="272" r:id="rId4"/>
    <p:sldId id="286" r:id="rId5"/>
    <p:sldId id="287" r:id="rId6"/>
  </p:sldIdLst>
  <p:sldSz cx="24384000" cy="13716000"/>
  <p:notesSz cx="6808788" cy="99409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207" userDrawn="1">
          <p15:clr>
            <a:srgbClr val="A4A3A4"/>
          </p15:clr>
        </p15:guide>
        <p15:guide id="2" pos="97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Анатольевна Меркулова" initials="ЕАМ" lastIdx="1" clrIdx="0">
    <p:extLst>
      <p:ext uri="{19B8F6BF-5375-455C-9EA6-DF929625EA0E}">
        <p15:presenceInfo xmlns:p15="http://schemas.microsoft.com/office/powerpoint/2012/main" userId="Екатерина Анатольевна Меркул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4680"/>
  </p:normalViewPr>
  <p:slideViewPr>
    <p:cSldViewPr snapToGrid="0" showGuides="1">
      <p:cViewPr varScale="1">
        <p:scale>
          <a:sx n="41" d="100"/>
          <a:sy n="41" d="100"/>
        </p:scale>
        <p:origin x="763" y="29"/>
      </p:cViewPr>
      <p:guideLst>
        <p:guide orient="horz" pos="4207"/>
        <p:guide pos="9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E13CD-0987-4962-B04D-73A8BFC1E27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1D2E01-FCDC-47BA-B15D-7DB99ED33384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dirty="0">
              <a:solidFill>
                <a:schemeClr val="accent1"/>
              </a:solidFill>
              <a:latin typeface="Montserrat" panose="00000500000000000000" pitchFamily="2" charset="-52"/>
            </a:rPr>
            <a:t>I. </a:t>
          </a:r>
          <a:r>
            <a:rPr lang="ru-RU" b="0" dirty="0">
              <a:solidFill>
                <a:schemeClr val="accent1"/>
              </a:solidFill>
              <a:latin typeface="Montserrat" panose="00000500000000000000" pitchFamily="2" charset="-52"/>
            </a:rPr>
            <a:t>Информирование работодателей об условиях Программы</a:t>
          </a:r>
        </a:p>
      </dgm:t>
    </dgm:pt>
    <dgm:pt modelId="{F8C34C30-05D0-4631-BAB5-F9A340F3EEA6}" type="parTrans" cxnId="{6AA7AF6D-3649-4484-A245-7DEDAC874F14}">
      <dgm:prSet/>
      <dgm:spPr/>
      <dgm:t>
        <a:bodyPr/>
        <a:lstStyle/>
        <a:p>
          <a:endParaRPr lang="ru-RU"/>
        </a:p>
      </dgm:t>
    </dgm:pt>
    <dgm:pt modelId="{1FC527B1-8102-4C66-8A57-B61D515D1D62}" type="sibTrans" cxnId="{6AA7AF6D-3649-4484-A245-7DEDAC874F14}">
      <dgm:prSet/>
      <dgm:spPr/>
      <dgm:t>
        <a:bodyPr/>
        <a:lstStyle/>
        <a:p>
          <a:endParaRPr lang="ru-RU"/>
        </a:p>
      </dgm:t>
    </dgm:pt>
    <dgm:pt modelId="{4CC0FAB2-FE63-4484-B014-D1E5028CBA9E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dirty="0">
              <a:solidFill>
                <a:schemeClr val="accent1"/>
              </a:solidFill>
              <a:latin typeface="Montserrat" panose="00000500000000000000" pitchFamily="2" charset="-52"/>
            </a:rPr>
            <a:t>II. </a:t>
          </a:r>
          <a:r>
            <a:rPr lang="ru-RU" b="0" dirty="0">
              <a:solidFill>
                <a:schemeClr val="accent1"/>
              </a:solidFill>
              <a:latin typeface="Montserrat" panose="00000500000000000000" pitchFamily="2" charset="-52"/>
            </a:rPr>
            <a:t>Взаимодействие с работодателями, осуществляющими массовый набор линейного персонала (РЖД, предприятия оборонного комплекса, сети АЗС, ритейл, благоустройство)</a:t>
          </a:r>
        </a:p>
      </dgm:t>
    </dgm:pt>
    <dgm:pt modelId="{DCF6E32B-E44D-43DA-B2A5-C92C97046C53}" type="parTrans" cxnId="{D632E6EA-47BB-4DF5-8A78-448468B289CF}">
      <dgm:prSet/>
      <dgm:spPr/>
      <dgm:t>
        <a:bodyPr/>
        <a:lstStyle/>
        <a:p>
          <a:endParaRPr lang="ru-RU"/>
        </a:p>
      </dgm:t>
    </dgm:pt>
    <dgm:pt modelId="{20C2AD6D-C204-4B7F-B6C0-B53E861179E4}" type="sibTrans" cxnId="{D632E6EA-47BB-4DF5-8A78-448468B289CF}">
      <dgm:prSet/>
      <dgm:spPr/>
      <dgm:t>
        <a:bodyPr/>
        <a:lstStyle/>
        <a:p>
          <a:endParaRPr lang="ru-RU"/>
        </a:p>
      </dgm:t>
    </dgm:pt>
    <dgm:pt modelId="{0C9FDA5D-B2D1-4864-8DE4-254DB77F2491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b="0" dirty="0">
              <a:solidFill>
                <a:schemeClr val="accent1"/>
              </a:solidFill>
              <a:latin typeface="Montserrat" panose="00000500000000000000" pitchFamily="2" charset="-52"/>
            </a:rPr>
            <a:t>III. </a:t>
          </a:r>
          <a:r>
            <a:rPr lang="ru-RU" b="0" dirty="0">
              <a:solidFill>
                <a:schemeClr val="accent1"/>
              </a:solidFill>
              <a:latin typeface="Montserrat" panose="00000500000000000000" pitchFamily="2" charset="-52"/>
            </a:rPr>
            <a:t>Взаимодействие с работодателями, привлекавшими иностранную рабочую силу</a:t>
          </a:r>
        </a:p>
        <a:p>
          <a:pPr algn="l"/>
          <a:r>
            <a:rPr lang="ru-RU" b="0" dirty="0">
              <a:solidFill>
                <a:schemeClr val="accent1"/>
              </a:solidFill>
              <a:latin typeface="Montserrat" panose="00000500000000000000" pitchFamily="2" charset="-52"/>
            </a:rPr>
            <a:t>(с/х предприятия, строительно-дорожные компании, организации в сфере отдыха)</a:t>
          </a:r>
        </a:p>
      </dgm:t>
    </dgm:pt>
    <dgm:pt modelId="{10E2D8F5-A37D-488F-8D2F-3F0557DB9B05}" type="parTrans" cxnId="{967A9C4A-8781-43F7-A44F-D3CB38037864}">
      <dgm:prSet/>
      <dgm:spPr/>
      <dgm:t>
        <a:bodyPr/>
        <a:lstStyle/>
        <a:p>
          <a:endParaRPr lang="ru-RU"/>
        </a:p>
      </dgm:t>
    </dgm:pt>
    <dgm:pt modelId="{52679F14-6DC4-4BEF-A29D-BB8C4BFD3A4D}" type="sibTrans" cxnId="{967A9C4A-8781-43F7-A44F-D3CB38037864}">
      <dgm:prSet/>
      <dgm:spPr/>
      <dgm:t>
        <a:bodyPr/>
        <a:lstStyle/>
        <a:p>
          <a:endParaRPr lang="ru-RU"/>
        </a:p>
      </dgm:t>
    </dgm:pt>
    <dgm:pt modelId="{D472EFA0-3E4D-4CB6-B4E6-82CC64DB251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>
              <a:solidFill>
                <a:schemeClr val="accent1"/>
              </a:solidFill>
              <a:latin typeface="Montserrat" panose="00000500000000000000" pitchFamily="2" charset="-52"/>
            </a:rPr>
            <a:t>IV. </a:t>
          </a:r>
          <a:r>
            <a:rPr lang="ru-RU" b="0" dirty="0">
              <a:solidFill>
                <a:schemeClr val="accent1"/>
              </a:solidFill>
              <a:latin typeface="Montserrat" panose="00000500000000000000" pitchFamily="2" charset="-52"/>
            </a:rPr>
            <a:t>Качественный подбор безработных под вакансии заявленные работодателями- участниками Программы</a:t>
          </a:r>
        </a:p>
      </dgm:t>
    </dgm:pt>
    <dgm:pt modelId="{07E0EC50-D1D5-4B64-BC32-3D31E3E6F518}" type="parTrans" cxnId="{55BDE70B-4C06-4512-A6F7-5B0EC9515A72}">
      <dgm:prSet/>
      <dgm:spPr/>
      <dgm:t>
        <a:bodyPr/>
        <a:lstStyle/>
        <a:p>
          <a:endParaRPr lang="ru-RU"/>
        </a:p>
      </dgm:t>
    </dgm:pt>
    <dgm:pt modelId="{7F1AECA6-B42B-447E-BAFC-43FDD3D18F0A}" type="sibTrans" cxnId="{55BDE70B-4C06-4512-A6F7-5B0EC9515A72}">
      <dgm:prSet/>
      <dgm:spPr/>
      <dgm:t>
        <a:bodyPr/>
        <a:lstStyle/>
        <a:p>
          <a:endParaRPr lang="ru-RU"/>
        </a:p>
      </dgm:t>
    </dgm:pt>
    <dgm:pt modelId="{20807FC2-DC8B-4998-BE62-58EB72AC4593}" type="pres">
      <dgm:prSet presAssocID="{4F9E13CD-0987-4962-B04D-73A8BFC1E270}" presName="diagram" presStyleCnt="0">
        <dgm:presLayoutVars>
          <dgm:dir/>
          <dgm:resizeHandles val="exact"/>
        </dgm:presLayoutVars>
      </dgm:prSet>
      <dgm:spPr/>
    </dgm:pt>
    <dgm:pt modelId="{1A5FE321-BE65-4388-BD4E-D19047BC30E5}" type="pres">
      <dgm:prSet presAssocID="{AA1D2E01-FCDC-47BA-B15D-7DB99ED33384}" presName="node" presStyleLbl="node1" presStyleIdx="0" presStyleCnt="4" custScaleY="193301">
        <dgm:presLayoutVars>
          <dgm:bulletEnabled val="1"/>
        </dgm:presLayoutVars>
      </dgm:prSet>
      <dgm:spPr/>
    </dgm:pt>
    <dgm:pt modelId="{05F7CEE3-0BA0-4BCA-A901-733A91A3AF67}" type="pres">
      <dgm:prSet presAssocID="{1FC527B1-8102-4C66-8A57-B61D515D1D62}" presName="sibTrans" presStyleCnt="0"/>
      <dgm:spPr/>
    </dgm:pt>
    <dgm:pt modelId="{E23CE4F0-A0A9-48EB-837C-CD5D1B1D5462}" type="pres">
      <dgm:prSet presAssocID="{4CC0FAB2-FE63-4484-B014-D1E5028CBA9E}" presName="node" presStyleLbl="node1" presStyleIdx="1" presStyleCnt="4" custScaleY="193301">
        <dgm:presLayoutVars>
          <dgm:bulletEnabled val="1"/>
        </dgm:presLayoutVars>
      </dgm:prSet>
      <dgm:spPr/>
    </dgm:pt>
    <dgm:pt modelId="{0FB4C97E-61C4-4311-AAA2-D9B849D93B97}" type="pres">
      <dgm:prSet presAssocID="{20C2AD6D-C204-4B7F-B6C0-B53E861179E4}" presName="sibTrans" presStyleCnt="0"/>
      <dgm:spPr/>
    </dgm:pt>
    <dgm:pt modelId="{AEC7DD4C-B0BD-4453-9486-22985B7AEDC3}" type="pres">
      <dgm:prSet presAssocID="{0C9FDA5D-B2D1-4864-8DE4-254DB77F2491}" presName="node" presStyleLbl="node1" presStyleIdx="2" presStyleCnt="4" custScaleY="193301">
        <dgm:presLayoutVars>
          <dgm:bulletEnabled val="1"/>
        </dgm:presLayoutVars>
      </dgm:prSet>
      <dgm:spPr/>
    </dgm:pt>
    <dgm:pt modelId="{4F6AF9A3-873A-4347-9556-B157CC68649E}" type="pres">
      <dgm:prSet presAssocID="{52679F14-6DC4-4BEF-A29D-BB8C4BFD3A4D}" presName="sibTrans" presStyleCnt="0"/>
      <dgm:spPr/>
    </dgm:pt>
    <dgm:pt modelId="{DA510B90-2333-48A5-ADEE-37BD65405BA9}" type="pres">
      <dgm:prSet presAssocID="{D472EFA0-3E4D-4CB6-B4E6-82CC64DB251F}" presName="node" presStyleLbl="node1" presStyleIdx="3" presStyleCnt="4" custScaleY="193301">
        <dgm:presLayoutVars>
          <dgm:bulletEnabled val="1"/>
        </dgm:presLayoutVars>
      </dgm:prSet>
      <dgm:spPr/>
    </dgm:pt>
  </dgm:ptLst>
  <dgm:cxnLst>
    <dgm:cxn modelId="{55BDE70B-4C06-4512-A6F7-5B0EC9515A72}" srcId="{4F9E13CD-0987-4962-B04D-73A8BFC1E270}" destId="{D472EFA0-3E4D-4CB6-B4E6-82CC64DB251F}" srcOrd="3" destOrd="0" parTransId="{07E0EC50-D1D5-4B64-BC32-3D31E3E6F518}" sibTransId="{7F1AECA6-B42B-447E-BAFC-43FDD3D18F0A}"/>
    <dgm:cxn modelId="{3C42B210-E9D2-424D-8F4A-1FD0D4432C94}" type="presOf" srcId="{4CC0FAB2-FE63-4484-B014-D1E5028CBA9E}" destId="{E23CE4F0-A0A9-48EB-837C-CD5D1B1D5462}" srcOrd="0" destOrd="0" presId="urn:microsoft.com/office/officeart/2005/8/layout/default"/>
    <dgm:cxn modelId="{F538F72B-1AD6-4D61-A45E-C2E13B87CBBC}" type="presOf" srcId="{AA1D2E01-FCDC-47BA-B15D-7DB99ED33384}" destId="{1A5FE321-BE65-4388-BD4E-D19047BC30E5}" srcOrd="0" destOrd="0" presId="urn:microsoft.com/office/officeart/2005/8/layout/default"/>
    <dgm:cxn modelId="{4DCCC42D-8830-487E-BFCE-B2D2265A497E}" type="presOf" srcId="{D472EFA0-3E4D-4CB6-B4E6-82CC64DB251F}" destId="{DA510B90-2333-48A5-ADEE-37BD65405BA9}" srcOrd="0" destOrd="0" presId="urn:microsoft.com/office/officeart/2005/8/layout/default"/>
    <dgm:cxn modelId="{D3FE4868-61B7-4BC2-8FC9-EAF0C422E8A7}" type="presOf" srcId="{0C9FDA5D-B2D1-4864-8DE4-254DB77F2491}" destId="{AEC7DD4C-B0BD-4453-9486-22985B7AEDC3}" srcOrd="0" destOrd="0" presId="urn:microsoft.com/office/officeart/2005/8/layout/default"/>
    <dgm:cxn modelId="{967A9C4A-8781-43F7-A44F-D3CB38037864}" srcId="{4F9E13CD-0987-4962-B04D-73A8BFC1E270}" destId="{0C9FDA5D-B2D1-4864-8DE4-254DB77F2491}" srcOrd="2" destOrd="0" parTransId="{10E2D8F5-A37D-488F-8D2F-3F0557DB9B05}" sibTransId="{52679F14-6DC4-4BEF-A29D-BB8C4BFD3A4D}"/>
    <dgm:cxn modelId="{6AA7AF6D-3649-4484-A245-7DEDAC874F14}" srcId="{4F9E13CD-0987-4962-B04D-73A8BFC1E270}" destId="{AA1D2E01-FCDC-47BA-B15D-7DB99ED33384}" srcOrd="0" destOrd="0" parTransId="{F8C34C30-05D0-4631-BAB5-F9A340F3EEA6}" sibTransId="{1FC527B1-8102-4C66-8A57-B61D515D1D62}"/>
    <dgm:cxn modelId="{F2781B7B-5E6F-4B98-880F-CDD3F1B66450}" type="presOf" srcId="{4F9E13CD-0987-4962-B04D-73A8BFC1E270}" destId="{20807FC2-DC8B-4998-BE62-58EB72AC4593}" srcOrd="0" destOrd="0" presId="urn:microsoft.com/office/officeart/2005/8/layout/default"/>
    <dgm:cxn modelId="{D632E6EA-47BB-4DF5-8A78-448468B289CF}" srcId="{4F9E13CD-0987-4962-B04D-73A8BFC1E270}" destId="{4CC0FAB2-FE63-4484-B014-D1E5028CBA9E}" srcOrd="1" destOrd="0" parTransId="{DCF6E32B-E44D-43DA-B2A5-C92C97046C53}" sibTransId="{20C2AD6D-C204-4B7F-B6C0-B53E861179E4}"/>
    <dgm:cxn modelId="{43A81B3C-E442-4E16-A475-B083069ED3F4}" type="presParOf" srcId="{20807FC2-DC8B-4998-BE62-58EB72AC4593}" destId="{1A5FE321-BE65-4388-BD4E-D19047BC30E5}" srcOrd="0" destOrd="0" presId="urn:microsoft.com/office/officeart/2005/8/layout/default"/>
    <dgm:cxn modelId="{542F59CD-AB79-47E7-8758-FB21E885F2EF}" type="presParOf" srcId="{20807FC2-DC8B-4998-BE62-58EB72AC4593}" destId="{05F7CEE3-0BA0-4BCA-A901-733A91A3AF67}" srcOrd="1" destOrd="0" presId="urn:microsoft.com/office/officeart/2005/8/layout/default"/>
    <dgm:cxn modelId="{3E830550-62A2-492B-BD3D-29849B85EDD3}" type="presParOf" srcId="{20807FC2-DC8B-4998-BE62-58EB72AC4593}" destId="{E23CE4F0-A0A9-48EB-837C-CD5D1B1D5462}" srcOrd="2" destOrd="0" presId="urn:microsoft.com/office/officeart/2005/8/layout/default"/>
    <dgm:cxn modelId="{F41FCBDE-5417-41FC-AD5D-AD0B8FD4612E}" type="presParOf" srcId="{20807FC2-DC8B-4998-BE62-58EB72AC4593}" destId="{0FB4C97E-61C4-4311-AAA2-D9B849D93B97}" srcOrd="3" destOrd="0" presId="urn:microsoft.com/office/officeart/2005/8/layout/default"/>
    <dgm:cxn modelId="{543C73E1-98DE-4EB7-95E7-EA1B69AB84EA}" type="presParOf" srcId="{20807FC2-DC8B-4998-BE62-58EB72AC4593}" destId="{AEC7DD4C-B0BD-4453-9486-22985B7AEDC3}" srcOrd="4" destOrd="0" presId="urn:microsoft.com/office/officeart/2005/8/layout/default"/>
    <dgm:cxn modelId="{BC06492F-326A-43AD-9AB7-3B327D90AE99}" type="presParOf" srcId="{20807FC2-DC8B-4998-BE62-58EB72AC4593}" destId="{4F6AF9A3-873A-4347-9556-B157CC68649E}" srcOrd="5" destOrd="0" presId="urn:microsoft.com/office/officeart/2005/8/layout/default"/>
    <dgm:cxn modelId="{AA18FD92-841E-4B0C-846F-3925F38509C6}" type="presParOf" srcId="{20807FC2-DC8B-4998-BE62-58EB72AC4593}" destId="{DA510B90-2333-48A5-ADEE-37BD65405BA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FE321-BE65-4388-BD4E-D19047BC30E5}">
      <dsp:nvSpPr>
        <dsp:cNvPr id="0" name=""/>
        <dsp:cNvSpPr/>
      </dsp:nvSpPr>
      <dsp:spPr>
        <a:xfrm>
          <a:off x="5810" y="867802"/>
          <a:ext cx="4609716" cy="534637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I. </a:t>
          </a:r>
          <a:r>
            <a:rPr lang="ru-RU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Информирование работодателей об условиях Программы</a:t>
          </a:r>
        </a:p>
      </dsp:txBody>
      <dsp:txXfrm>
        <a:off x="5810" y="867802"/>
        <a:ext cx="4609716" cy="5346377"/>
      </dsp:txXfrm>
    </dsp:sp>
    <dsp:sp modelId="{E23CE4F0-A0A9-48EB-837C-CD5D1B1D5462}">
      <dsp:nvSpPr>
        <dsp:cNvPr id="0" name=""/>
        <dsp:cNvSpPr/>
      </dsp:nvSpPr>
      <dsp:spPr>
        <a:xfrm>
          <a:off x="5076499" y="867802"/>
          <a:ext cx="4609716" cy="534637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II. </a:t>
          </a:r>
          <a:r>
            <a:rPr lang="ru-RU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Взаимодействие с работодателями, осуществляющими массовый набор линейного персонала (РЖД, предприятия оборонного комплекса, сети АЗС, ритейл, благоустройство)</a:t>
          </a:r>
        </a:p>
      </dsp:txBody>
      <dsp:txXfrm>
        <a:off x="5076499" y="867802"/>
        <a:ext cx="4609716" cy="5346377"/>
      </dsp:txXfrm>
    </dsp:sp>
    <dsp:sp modelId="{AEC7DD4C-B0BD-4453-9486-22985B7AEDC3}">
      <dsp:nvSpPr>
        <dsp:cNvPr id="0" name=""/>
        <dsp:cNvSpPr/>
      </dsp:nvSpPr>
      <dsp:spPr>
        <a:xfrm>
          <a:off x="10147187" y="867802"/>
          <a:ext cx="4609716" cy="534637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III. </a:t>
          </a:r>
          <a:r>
            <a:rPr lang="ru-RU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Взаимодействие с работодателями, привлекавшими иностранную рабочую силу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(с/х предприятия, строительно-дорожные компании, организации в сфере отдыха)</a:t>
          </a:r>
        </a:p>
      </dsp:txBody>
      <dsp:txXfrm>
        <a:off x="10147187" y="867802"/>
        <a:ext cx="4609716" cy="5346377"/>
      </dsp:txXfrm>
    </dsp:sp>
    <dsp:sp modelId="{DA510B90-2333-48A5-ADEE-37BD65405BA9}">
      <dsp:nvSpPr>
        <dsp:cNvPr id="0" name=""/>
        <dsp:cNvSpPr/>
      </dsp:nvSpPr>
      <dsp:spPr>
        <a:xfrm>
          <a:off x="15217876" y="867802"/>
          <a:ext cx="4609716" cy="534637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IV. </a:t>
          </a:r>
          <a:r>
            <a:rPr lang="ru-RU" sz="3000" b="0" kern="1200" dirty="0">
              <a:solidFill>
                <a:schemeClr val="accent1"/>
              </a:solidFill>
              <a:latin typeface="Montserrat" panose="00000500000000000000" pitchFamily="2" charset="-52"/>
            </a:rPr>
            <a:t>Качественный подбор безработных под вакансии заявленные работодателями- участниками Программы</a:t>
          </a:r>
        </a:p>
      </dsp:txBody>
      <dsp:txXfrm>
        <a:off x="15217876" y="867802"/>
        <a:ext cx="4609716" cy="5346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0826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244726"/>
            <a:ext cx="1828800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846-0A28-4B4B-8C5A-7E0F1546BEF8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011024" y="13076008"/>
            <a:ext cx="349455" cy="379591"/>
          </a:xfrm>
        </p:spPr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9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244726"/>
            <a:ext cx="1828800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846-0A28-4B4B-8C5A-7E0F1546BEF8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6DD8-6FF7-489C-95ED-E4C9ABBC1EB4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9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1" y="3419477"/>
            <a:ext cx="21031200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1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B216-0A94-4FDD-A357-A5621184033A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2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9DC1-93AC-429D-9ED2-2F8055BE6B6D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4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1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84C0-CC35-48C6-811C-7BB5073B64AE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9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9D2-4DA8-47F9-81B1-E4481F110B6D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0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163-A7C6-446C-9C49-D236192C7411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7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33B0-39B6-4A12-BF83-871C3088B7AC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63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6A7E-5224-4076-BC52-DF6C3542AC43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8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37-10E5-4C9E-BCA8-9223BC06FF42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23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E08E-1ACD-402E-9A7A-0288151005A9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5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spd="med"/>
  <p:hf hd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1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1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1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94E1-C4FA-4928-8095-1B1D2190E87F}" type="datetime1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1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id="{2C89414D-A180-2F4A-811C-030C3AEC1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0" y="0"/>
            <a:ext cx="24384000" cy="137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30D77D-132E-B54A-8886-E7C3AB9DF198}"/>
              </a:ext>
            </a:extLst>
          </p:cNvPr>
          <p:cNvSpPr/>
          <p:nvPr/>
        </p:nvSpPr>
        <p:spPr>
          <a:xfrm>
            <a:off x="2201918" y="4757094"/>
            <a:ext cx="137161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ct val="0"/>
              </a:spcBef>
              <a:defRPr/>
            </a:pPr>
            <a:r>
              <a:rPr lang="ru-RU" sz="7200" b="1" dirty="0">
                <a:solidFill>
                  <a:srgbClr val="0070C0"/>
                </a:solidFill>
                <a:latin typeface="Montserrat" panose="00000500000000000000" pitchFamily="2" charset="-52"/>
              </a:rPr>
              <a:t>ОРГАНИЗАЦИЯ СТИМУЛИРОВАНИЯ НАЙМА БЕЗРАБОТНЫХ ГРАЖДАН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5A9618-47E3-A846-9342-6BAB7F7A2644}"/>
              </a:ext>
            </a:extLst>
          </p:cNvPr>
          <p:cNvSpPr/>
          <p:nvPr/>
        </p:nvSpPr>
        <p:spPr>
          <a:xfrm>
            <a:off x="2519160" y="11955847"/>
            <a:ext cx="17117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ct val="0"/>
              </a:spcBef>
              <a:defRPr/>
            </a:pPr>
            <a:r>
              <a:rPr lang="ru-RU" sz="3000" dirty="0">
                <a:solidFill>
                  <a:schemeClr val="accent5"/>
                </a:solidFill>
                <a:latin typeface="Montserrat" panose="00000500000000000000" pitchFamily="2" charset="-52"/>
              </a:rPr>
              <a:t>2021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790A0A5-8C34-884C-B112-D60FD7D9B930}"/>
              </a:ext>
            </a:extLst>
          </p:cNvPr>
          <p:cNvSpPr/>
          <p:nvPr/>
        </p:nvSpPr>
        <p:spPr>
          <a:xfrm>
            <a:off x="4004968" y="2706624"/>
            <a:ext cx="13716103" cy="11064566"/>
          </a:xfrm>
          <a:custGeom>
            <a:avLst/>
            <a:gdLst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103 w 13716103"/>
              <a:gd name="connsiteY0" fmla="*/ 11064240 h 11064566"/>
              <a:gd name="connsiteX1" fmla="*/ 1646023 w 13716103"/>
              <a:gd name="connsiteY1" fmla="*/ 8284464 h 11064566"/>
              <a:gd name="connsiteX2" fmla="*/ 4133191 w 13716103"/>
              <a:gd name="connsiteY2" fmla="*/ 8229600 h 11064566"/>
              <a:gd name="connsiteX3" fmla="*/ 5285335 w 13716103"/>
              <a:gd name="connsiteY3" fmla="*/ 6163056 h 11064566"/>
              <a:gd name="connsiteX4" fmla="*/ 10131655 w 13716103"/>
              <a:gd name="connsiteY4" fmla="*/ 6236208 h 11064566"/>
              <a:gd name="connsiteX5" fmla="*/ 13716103 w 13716103"/>
              <a:gd name="connsiteY5" fmla="*/ 0 h 110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103" h="11064566">
                <a:moveTo>
                  <a:pt x="103" y="11064240"/>
                </a:moveTo>
                <a:cubicBezTo>
                  <a:pt x="-15137" y="11099292"/>
                  <a:pt x="1652119" y="8299704"/>
                  <a:pt x="1646023" y="8284464"/>
                </a:cubicBezTo>
                <a:cubicBezTo>
                  <a:pt x="1639927" y="8269224"/>
                  <a:pt x="4166719" y="8217408"/>
                  <a:pt x="4133191" y="8229600"/>
                </a:cubicBezTo>
                <a:cubicBezTo>
                  <a:pt x="4099663" y="8241792"/>
                  <a:pt x="5273143" y="6166104"/>
                  <a:pt x="5285335" y="6163056"/>
                </a:cubicBezTo>
                <a:cubicBezTo>
                  <a:pt x="5297527" y="6160008"/>
                  <a:pt x="10152991" y="6184392"/>
                  <a:pt x="10131655" y="6236208"/>
                </a:cubicBezTo>
                <a:cubicBezTo>
                  <a:pt x="10165183" y="6214872"/>
                  <a:pt x="12999823" y="1207008"/>
                  <a:pt x="13716103" y="0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2050" name="Picture 2" descr="Минтруд предлагает разрешить компаниям закупать маски для работников за  счет страховых взносов | Министерство труда и социальной защиты Чувашской  Республики">
            <a:extLst>
              <a:ext uri="{FF2B5EF4-FFF2-40B4-BE49-F238E27FC236}">
                <a16:creationId xmlns:a16="http://schemas.microsoft.com/office/drawing/2014/main" id="{CCBBE6F6-35CF-46BB-AE6D-CE877BE62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26326" r="1102" b="29265"/>
          <a:stretch/>
        </p:blipFill>
        <p:spPr bwMode="auto">
          <a:xfrm>
            <a:off x="17663783" y="11009376"/>
            <a:ext cx="3720676" cy="12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8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id="{01711132-13A7-4DDC-9E6C-099EE0ABD8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" y="0"/>
            <a:ext cx="24384000" cy="1371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1054588" y="440705"/>
            <a:ext cx="2239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ru-RU" sz="7200" dirty="0">
                <a:solidFill>
                  <a:schemeClr val="accent2"/>
                </a:solidFill>
                <a:latin typeface="Montserrat" pitchFamily="2" charset="77"/>
              </a:rPr>
              <a:t>УСЛОВИЯ ПРОГРАММЫ</a:t>
            </a:r>
          </a:p>
        </p:txBody>
      </p:sp>
      <p:sp>
        <p:nvSpPr>
          <p:cNvPr id="37" name="Номер слайда 2">
            <a:extLst>
              <a:ext uri="{FF2B5EF4-FFF2-40B4-BE49-F238E27FC236}">
                <a16:creationId xmlns:a16="http://schemas.microsoft.com/office/drawing/2014/main" id="{5710E548-AFC0-2B4F-AC14-52B055D4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7832" y="1050418"/>
            <a:ext cx="819064" cy="730250"/>
          </a:xfrm>
        </p:spPr>
        <p:txBody>
          <a:bodyPr anchor="t"/>
          <a:lstStyle/>
          <a:p>
            <a:pPr defTabSz="457200" hangingPunct="1"/>
            <a:fld id="{3EB41C90-D637-C143-BDA7-191B306197C0}" type="slidenum">
              <a:rPr lang="en-US" kern="1200">
                <a:solidFill>
                  <a:prstClr val="black">
                    <a:tint val="75000"/>
                  </a:prstClr>
                </a:solidFill>
                <a:latin typeface="Montserrat" pitchFamily="2" charset="77"/>
              </a:rPr>
              <a:pPr defTabSz="457200" hangingPunct="1"/>
              <a:t>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Montserrat" pitchFamily="2" charset="77"/>
            </a:endParaRPr>
          </a:p>
        </p:txBody>
      </p:sp>
      <p:sp>
        <p:nvSpPr>
          <p:cNvPr id="18" name="востребованные компетенции и профессии">
            <a:extLst>
              <a:ext uri="{FF2B5EF4-FFF2-40B4-BE49-F238E27FC236}">
                <a16:creationId xmlns:a16="http://schemas.microsoft.com/office/drawing/2014/main" id="{CC0A3C0C-8722-7D4F-B61A-AC2173FD1C1B}"/>
              </a:ext>
            </a:extLst>
          </p:cNvPr>
          <p:cNvSpPr txBox="1"/>
          <p:nvPr/>
        </p:nvSpPr>
        <p:spPr>
          <a:xfrm>
            <a:off x="817282" y="2416888"/>
            <a:ext cx="10742400" cy="4826962"/>
          </a:xfrm>
          <a:prstGeom prst="rect">
            <a:avLst/>
          </a:prstGeom>
          <a:ln w="1905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/>
          </a:lstStyle>
          <a:p>
            <a:pPr algn="just">
              <a:spcAft>
                <a:spcPts val="600"/>
              </a:spcAft>
            </a:pPr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</a:rPr>
              <a:t>Категории безработных</a:t>
            </a:r>
            <a:r>
              <a:rPr lang="ru-RU" sz="2800" dirty="0">
                <a:solidFill>
                  <a:schemeClr val="accent1"/>
                </a:solidFill>
                <a:latin typeface="Montserrat" pitchFamily="2" charset="77"/>
              </a:rPr>
              <a:t>:</a:t>
            </a:r>
            <a:endParaRPr lang="ru-RU" sz="1400" dirty="0">
              <a:solidFill>
                <a:schemeClr val="tx1"/>
              </a:solidFill>
              <a:latin typeface="Montserrat" pitchFamily="2" charset="77"/>
            </a:endParaRPr>
          </a:p>
          <a:p>
            <a:pPr marL="279400" indent="-279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были зарегистрированы в качестве безработных в органах службы занятости на 01 января 2021 года;</a:t>
            </a:r>
          </a:p>
          <a:p>
            <a:pPr marL="279400" indent="-279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на дату их направления для трудоустройства работодателю органами службы занятости являлись безработными.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/>
              </a:solidFill>
              <a:latin typeface="Montserrat" pitchFamily="2" charset="77"/>
            </a:endParaRPr>
          </a:p>
          <a:p>
            <a:r>
              <a:rPr lang="ru-RU" sz="2800" b="1" dirty="0">
                <a:solidFill>
                  <a:schemeClr val="accent2"/>
                </a:solidFill>
                <a:latin typeface="Montserrat" pitchFamily="2" charset="77"/>
              </a:rPr>
              <a:t>Приоритетное</a:t>
            </a:r>
            <a:r>
              <a:rPr lang="ru-RU" sz="2800" dirty="0">
                <a:solidFill>
                  <a:schemeClr val="accent2"/>
                </a:solidFill>
                <a:latin typeface="Montserrat" pitchFamily="2" charset="77"/>
              </a:rPr>
              <a:t> право – безработные граждане, из числа испытывающих трудности в поиске работы (инвалиды; граждане </a:t>
            </a:r>
            <a:r>
              <a:rPr lang="ru-RU" sz="2800" dirty="0" err="1">
                <a:solidFill>
                  <a:schemeClr val="accent2"/>
                </a:solidFill>
                <a:latin typeface="Montserrat" pitchFamily="2" charset="77"/>
              </a:rPr>
              <a:t>предпенсионного</a:t>
            </a:r>
            <a:r>
              <a:rPr lang="ru-RU" sz="2800" dirty="0">
                <a:solidFill>
                  <a:schemeClr val="accent2"/>
                </a:solidFill>
                <a:latin typeface="Montserrat" pitchFamily="2" charset="77"/>
              </a:rPr>
              <a:t> возраста; одинокие </a:t>
            </a:r>
            <a:br>
              <a:rPr lang="ru-RU" sz="2800" dirty="0">
                <a:solidFill>
                  <a:schemeClr val="accent2"/>
                </a:solidFill>
                <a:latin typeface="Montserrat" pitchFamily="2" charset="77"/>
              </a:rPr>
            </a:br>
            <a:r>
              <a:rPr lang="ru-RU" sz="2800" dirty="0">
                <a:solidFill>
                  <a:schemeClr val="accent2"/>
                </a:solidFill>
                <a:latin typeface="Montserrat" pitchFamily="2" charset="77"/>
              </a:rPr>
              <a:t>и многодетные родители, воспитывающие несовершеннолетних детей и т.д.).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522C3E-70DB-AE4E-B767-EE528F0A2743}"/>
              </a:ext>
            </a:extLst>
          </p:cNvPr>
          <p:cNvSpPr txBox="1"/>
          <p:nvPr/>
        </p:nvSpPr>
        <p:spPr>
          <a:xfrm>
            <a:off x="12250594" y="6418793"/>
            <a:ext cx="10953749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Распределение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численности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в </a:t>
            </a:r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</a:rPr>
              <a:t>разрезе субъектов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Российской Федерации:</a:t>
            </a:r>
          </a:p>
          <a:p>
            <a:pPr algn="l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в зависимости от численности безработных граждан, состоявших на учете в службе занятости на 01.01.2021.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Montserrat" pitchFamily="2" charset="77"/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719B83-680D-A848-9BA7-2FEA88A63B6B}"/>
              </a:ext>
            </a:extLst>
          </p:cNvPr>
          <p:cNvSpPr txBox="1"/>
          <p:nvPr/>
        </p:nvSpPr>
        <p:spPr>
          <a:xfrm>
            <a:off x="17452984" y="2418023"/>
            <a:ext cx="5774848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/>
            <a:r>
              <a:rPr lang="ru-RU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Размер субсидии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= МРОТ Х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 страховые взносы во внебюджетные фонды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Х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 районный коэффициент.</a:t>
            </a:r>
          </a:p>
          <a:p>
            <a:pPr algn="l"/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l" defTabSz="0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В среднем на одного трудоустроенного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безработного 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</a:br>
            <a:r>
              <a:rPr lang="ru-RU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Times New Roman" panose="02020603050405020304" pitchFamily="18" charset="0"/>
              </a:rPr>
              <a:t>≈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50 тыс. руб.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3EA320-565F-5A45-9EDC-E6C3C3356340}"/>
              </a:ext>
            </a:extLst>
          </p:cNvPr>
          <p:cNvSpPr txBox="1"/>
          <p:nvPr/>
        </p:nvSpPr>
        <p:spPr>
          <a:xfrm>
            <a:off x="12250594" y="9020787"/>
            <a:ext cx="959194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Периоды выплаты</a:t>
            </a:r>
            <a:r>
              <a:rPr lang="ru-RU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:</a:t>
            </a:r>
          </a:p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1 МРОТ – через месяц после трудоустройства;</a:t>
            </a:r>
          </a:p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2 МРОТ – через три месяца после трудоустройства;</a:t>
            </a:r>
          </a:p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3 МРОТ – еще через три месяца после трудоустройства.</a:t>
            </a:r>
          </a:p>
        </p:txBody>
      </p:sp>
      <p:sp>
        <p:nvSpPr>
          <p:cNvPr id="22" name="договоры  с центрами обучения">
            <a:extLst>
              <a:ext uri="{FF2B5EF4-FFF2-40B4-BE49-F238E27FC236}">
                <a16:creationId xmlns:a16="http://schemas.microsoft.com/office/drawing/2014/main" id="{6DAB5196-9371-4E48-B2DF-25B003390759}"/>
              </a:ext>
            </a:extLst>
          </p:cNvPr>
          <p:cNvSpPr txBox="1"/>
          <p:nvPr/>
        </p:nvSpPr>
        <p:spPr>
          <a:xfrm>
            <a:off x="12290957" y="11376561"/>
            <a:ext cx="1013432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ru-RU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Показатель результативности:</a:t>
            </a:r>
          </a:p>
          <a:p>
            <a:pPr algn="l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сохранение работодателем занятости на 15 декабря 2021 года не менее 80% от численности трудоустроенных безработных.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23" name="договоры  с центрами обучения">
            <a:extLst>
              <a:ext uri="{FF2B5EF4-FFF2-40B4-BE49-F238E27FC236}">
                <a16:creationId xmlns:a16="http://schemas.microsoft.com/office/drawing/2014/main" id="{347CBC2C-3D2E-2F40-AB45-61E1E4E4DE2C}"/>
              </a:ext>
            </a:extLst>
          </p:cNvPr>
          <p:cNvSpPr txBox="1"/>
          <p:nvPr/>
        </p:nvSpPr>
        <p:spPr>
          <a:xfrm>
            <a:off x="817319" y="8664279"/>
            <a:ext cx="11473638" cy="3872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</a:rPr>
              <a:t>Условия для работодателей:</a:t>
            </a:r>
          </a:p>
          <a:p>
            <a:pPr marL="279400" indent="-2794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не является заемщиком по программе ФОТ 3.0;</a:t>
            </a:r>
          </a:p>
          <a:p>
            <a:pPr marL="279400" indent="-2794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отсутствие задолженности по заработной плате;</a:t>
            </a:r>
          </a:p>
          <a:p>
            <a:pPr marL="279400" indent="-2794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отсутствие задолженности по уплате налогов, сборов, страховых взносов, пеней, штрафов и процентов;</a:t>
            </a:r>
          </a:p>
          <a:p>
            <a:pPr marL="279400" indent="-2794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трудоустройство безработных граждан на условиях полного рабочего дня;</a:t>
            </a:r>
          </a:p>
          <a:p>
            <a:pPr marL="279400" indent="-2794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выплата заработной платы трудоустроенным безработным гражданам в размере не ниже МРОТ.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D11DAE-AE94-D64E-8725-D7875EEB770B}"/>
              </a:ext>
            </a:extLst>
          </p:cNvPr>
          <p:cNvSpPr/>
          <p:nvPr/>
        </p:nvSpPr>
        <p:spPr>
          <a:xfrm>
            <a:off x="13632345" y="4264317"/>
            <a:ext cx="35775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Численность участников свыше</a:t>
            </a:r>
            <a:endParaRPr lang="en-US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Helvetica Neue Medium"/>
              <a:cs typeface="Helvetica Neue Medium"/>
            </a:endParaRPr>
          </a:p>
          <a:p>
            <a:pPr algn="l"/>
            <a:r>
              <a:rPr lang="ru-RU" sz="40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220</a:t>
            </a:r>
            <a:r>
              <a:rPr lang="ru-RU" sz="4000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 </a:t>
            </a:r>
            <a:r>
              <a:rPr lang="ru-RU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тыс. чел.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E3F1C1-A44C-F544-BC79-F58BE4600148}"/>
              </a:ext>
            </a:extLst>
          </p:cNvPr>
          <p:cNvSpPr/>
          <p:nvPr/>
        </p:nvSpPr>
        <p:spPr>
          <a:xfrm>
            <a:off x="13591982" y="2416888"/>
            <a:ext cx="28167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Helvetica Neue Medium"/>
                <a:cs typeface="Helvetica Neue Medium"/>
              </a:rPr>
              <a:t>Объем средств</a:t>
            </a:r>
          </a:p>
          <a:p>
            <a:pPr algn="l"/>
            <a:r>
              <a:rPr lang="ru-RU" sz="40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12,1 </a:t>
            </a:r>
            <a:r>
              <a:rPr lang="ru-RU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млрд руб.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244C1A-9FC1-CE49-BFE2-795BC67D6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90957" y="2763042"/>
            <a:ext cx="928141" cy="64454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DF25700-3C3B-784E-B133-FA4DC33FB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61092" y="4403673"/>
            <a:ext cx="758006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1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id="{BD248FE0-11F1-4520-BF83-15C4C7B0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" y="0"/>
            <a:ext cx="24384000" cy="1371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995994" y="741631"/>
            <a:ext cx="22392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ru-RU" sz="7200" dirty="0">
                <a:solidFill>
                  <a:schemeClr val="accent1"/>
                </a:solidFill>
                <a:latin typeface="Montserrat" pitchFamily="2" charset="77"/>
              </a:rPr>
              <a:t>ОРГАНИЗАЦИОННАЯ И ФУНКЦИОНАЛЬНАЯ МОДЕЛЬ ПРОГРАММЫ</a:t>
            </a:r>
          </a:p>
        </p:txBody>
      </p:sp>
      <p:sp>
        <p:nvSpPr>
          <p:cNvPr id="37" name="Номер слайда 2">
            <a:extLst>
              <a:ext uri="{FF2B5EF4-FFF2-40B4-BE49-F238E27FC236}">
                <a16:creationId xmlns:a16="http://schemas.microsoft.com/office/drawing/2014/main" id="{5710E548-AFC0-2B4F-AC14-52B055D4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7832" y="1050418"/>
            <a:ext cx="819064" cy="730250"/>
          </a:xfrm>
        </p:spPr>
        <p:txBody>
          <a:bodyPr anchor="t"/>
          <a:lstStyle/>
          <a:p>
            <a:pPr defTabSz="457200" hangingPunct="1"/>
            <a:fld id="{3EB41C90-D637-C143-BDA7-191B306197C0}" type="slidenum">
              <a:rPr lang="en-US" kern="1200">
                <a:solidFill>
                  <a:prstClr val="black">
                    <a:tint val="75000"/>
                  </a:prstClr>
                </a:solidFill>
                <a:latin typeface="Montserrat" pitchFamily="2" charset="77"/>
              </a:rPr>
              <a:pPr defTabSz="457200" hangingPunct="1"/>
              <a:t>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Montserrat" pitchFamily="2" charset="77"/>
            </a:endParaRPr>
          </a:p>
        </p:txBody>
      </p:sp>
      <p:sp>
        <p:nvSpPr>
          <p:cNvPr id="14" name="Роструд">
            <a:extLst>
              <a:ext uri="{FF2B5EF4-FFF2-40B4-BE49-F238E27FC236}">
                <a16:creationId xmlns:a16="http://schemas.microsoft.com/office/drawing/2014/main" id="{6D161ADC-B141-244B-96BD-6E48FC8E57BC}"/>
              </a:ext>
            </a:extLst>
          </p:cNvPr>
          <p:cNvSpPr/>
          <p:nvPr/>
        </p:nvSpPr>
        <p:spPr>
          <a:xfrm>
            <a:off x="6949908" y="6610420"/>
            <a:ext cx="3630100" cy="1296757"/>
          </a:xfrm>
          <a:prstGeom prst="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Органы службы занятости</a:t>
            </a:r>
            <a:endParaRPr sz="28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16" name="субсидия/общая квота/контроль качества трудоустройства">
            <a:extLst>
              <a:ext uri="{FF2B5EF4-FFF2-40B4-BE49-F238E27FC236}">
                <a16:creationId xmlns:a16="http://schemas.microsoft.com/office/drawing/2014/main" id="{A7D1075A-BB9D-AE40-BC08-BD5A2172A773}"/>
              </a:ext>
            </a:extLst>
          </p:cNvPr>
          <p:cNvSpPr txBox="1"/>
          <p:nvPr/>
        </p:nvSpPr>
        <p:spPr>
          <a:xfrm>
            <a:off x="10396623" y="5989303"/>
            <a:ext cx="3191340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Перечень работодателей </a:t>
            </a: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и трудоустроенных безработных 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sp>
        <p:nvSpPr>
          <p:cNvPr id="17" name="Роструд">
            <a:extLst>
              <a:ext uri="{FF2B5EF4-FFF2-40B4-BE49-F238E27FC236}">
                <a16:creationId xmlns:a16="http://schemas.microsoft.com/office/drawing/2014/main" id="{5C4AE2B2-CAA0-444E-BC41-DC176E86C77C}"/>
              </a:ext>
            </a:extLst>
          </p:cNvPr>
          <p:cNvSpPr/>
          <p:nvPr/>
        </p:nvSpPr>
        <p:spPr>
          <a:xfrm>
            <a:off x="1747731" y="6723315"/>
            <a:ext cx="3046907" cy="1070968"/>
          </a:xfrm>
          <a:prstGeom prst="rect">
            <a:avLst/>
          </a:prstGeom>
          <a:solidFill>
            <a:srgbClr val="FFFFFF"/>
          </a:solidFill>
          <a:ln w="38100" cap="rnd">
            <a:solidFill>
              <a:schemeClr val="accent1"/>
            </a:solidFill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Работодатель</a:t>
            </a:r>
            <a:endParaRPr sz="28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24" name="гранты">
            <a:extLst>
              <a:ext uri="{FF2B5EF4-FFF2-40B4-BE49-F238E27FC236}">
                <a16:creationId xmlns:a16="http://schemas.microsoft.com/office/drawing/2014/main" id="{41D4BE1A-0DE2-2F4B-BC4C-67203493503F}"/>
              </a:ext>
            </a:extLst>
          </p:cNvPr>
          <p:cNvSpPr txBox="1"/>
          <p:nvPr/>
        </p:nvSpPr>
        <p:spPr>
          <a:xfrm>
            <a:off x="4602520" y="6179527"/>
            <a:ext cx="19017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Заявление</a:t>
            </a: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с перечнем вакансий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cxnSp>
        <p:nvCxnSpPr>
          <p:cNvPr id="25" name="Прямая со стрелкой 4">
            <a:extLst>
              <a:ext uri="{FF2B5EF4-FFF2-40B4-BE49-F238E27FC236}">
                <a16:creationId xmlns:a16="http://schemas.microsoft.com/office/drawing/2014/main" id="{C6FC10B4-9147-D343-80E1-251FDC4BBFBD}"/>
              </a:ext>
            </a:extLst>
          </p:cNvPr>
          <p:cNvCxnSpPr>
            <a:cxnSpLocks/>
          </p:cNvCxnSpPr>
          <p:nvPr/>
        </p:nvCxnSpPr>
        <p:spPr>
          <a:xfrm>
            <a:off x="5138481" y="7295844"/>
            <a:ext cx="1365757" cy="27157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гранты">
            <a:extLst>
              <a:ext uri="{FF2B5EF4-FFF2-40B4-BE49-F238E27FC236}">
                <a16:creationId xmlns:a16="http://schemas.microsoft.com/office/drawing/2014/main" id="{E6480A22-52CA-3744-B956-7E30029E0E05}"/>
              </a:ext>
            </a:extLst>
          </p:cNvPr>
          <p:cNvSpPr txBox="1"/>
          <p:nvPr/>
        </p:nvSpPr>
        <p:spPr>
          <a:xfrm>
            <a:off x="8764958" y="4261967"/>
            <a:ext cx="389185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Заявление на включение </a:t>
            </a:r>
            <a:endParaRPr lang="en-US"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в реестр</a:t>
            </a:r>
          </a:p>
        </p:txBody>
      </p:sp>
      <p:sp>
        <p:nvSpPr>
          <p:cNvPr id="27" name="Роструд">
            <a:extLst>
              <a:ext uri="{FF2B5EF4-FFF2-40B4-BE49-F238E27FC236}">
                <a16:creationId xmlns:a16="http://schemas.microsoft.com/office/drawing/2014/main" id="{5BEABC18-41F8-A748-8539-A4C380CBFEE0}"/>
              </a:ext>
            </a:extLst>
          </p:cNvPr>
          <p:cNvSpPr/>
          <p:nvPr/>
        </p:nvSpPr>
        <p:spPr>
          <a:xfrm>
            <a:off x="13774030" y="5584182"/>
            <a:ext cx="2960160" cy="1270001"/>
          </a:xfrm>
          <a:prstGeom prst="rect">
            <a:avLst/>
          </a:prstGeom>
          <a:solidFill>
            <a:srgbClr val="FFFFFF"/>
          </a:solidFill>
          <a:ln w="57150" cap="rnd">
            <a:noFill/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ФСС</a:t>
            </a:r>
            <a:endParaRPr sz="28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28" name="субсидия/общая квота/контроль качества трудоустройства">
            <a:extLst>
              <a:ext uri="{FF2B5EF4-FFF2-40B4-BE49-F238E27FC236}">
                <a16:creationId xmlns:a16="http://schemas.microsoft.com/office/drawing/2014/main" id="{FF188860-1C86-A24B-A176-014B8B8896BC}"/>
              </a:ext>
            </a:extLst>
          </p:cNvPr>
          <p:cNvSpPr txBox="1"/>
          <p:nvPr/>
        </p:nvSpPr>
        <p:spPr>
          <a:xfrm>
            <a:off x="4039563" y="8205677"/>
            <a:ext cx="468516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Согласование и направление безработных для трудоустройства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cxnSp>
        <p:nvCxnSpPr>
          <p:cNvPr id="29" name="Прямая со стрелкой 32">
            <a:extLst>
              <a:ext uri="{FF2B5EF4-FFF2-40B4-BE49-F238E27FC236}">
                <a16:creationId xmlns:a16="http://schemas.microsoft.com/office/drawing/2014/main" id="{E008729C-2B20-844D-B220-0045BAFD3586}"/>
              </a:ext>
            </a:extLst>
          </p:cNvPr>
          <p:cNvCxnSpPr>
            <a:cxnSpLocks/>
          </p:cNvCxnSpPr>
          <p:nvPr/>
        </p:nvCxnSpPr>
        <p:spPr>
          <a:xfrm>
            <a:off x="11243800" y="7352199"/>
            <a:ext cx="2209496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субсидия/общая квота/контроль качества трудоустройства">
            <a:extLst>
              <a:ext uri="{FF2B5EF4-FFF2-40B4-BE49-F238E27FC236}">
                <a16:creationId xmlns:a16="http://schemas.microsoft.com/office/drawing/2014/main" id="{C3D2EEDC-007D-7F4A-A04D-12ABE896C6FF}"/>
              </a:ext>
            </a:extLst>
          </p:cNvPr>
          <p:cNvSpPr txBox="1"/>
          <p:nvPr/>
        </p:nvSpPr>
        <p:spPr>
          <a:xfrm>
            <a:off x="7321280" y="9696328"/>
            <a:ext cx="446698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Предоставление субсидии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cxnSp>
        <p:nvCxnSpPr>
          <p:cNvPr id="41" name="Прямая со стрелкой 33">
            <a:extLst>
              <a:ext uri="{FF2B5EF4-FFF2-40B4-BE49-F238E27FC236}">
                <a16:creationId xmlns:a16="http://schemas.microsoft.com/office/drawing/2014/main" id="{74D96F45-A36E-E249-BAB4-985D2F6AEA2A}"/>
              </a:ext>
            </a:extLst>
          </p:cNvPr>
          <p:cNvCxnSpPr/>
          <p:nvPr/>
        </p:nvCxnSpPr>
        <p:spPr>
          <a:xfrm>
            <a:off x="17734934" y="7324522"/>
            <a:ext cx="751724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Прямая со стрелкой 2">
            <a:extLst>
              <a:ext uri="{FF2B5EF4-FFF2-40B4-BE49-F238E27FC236}">
                <a16:creationId xmlns:a16="http://schemas.microsoft.com/office/drawing/2014/main" id="{9D44DF62-58D7-174C-B542-FC06AD2CDF24}"/>
              </a:ext>
            </a:extLst>
          </p:cNvPr>
          <p:cNvCxnSpPr/>
          <p:nvPr/>
        </p:nvCxnSpPr>
        <p:spPr>
          <a:xfrm flipH="1">
            <a:off x="17705148" y="7844424"/>
            <a:ext cx="781510" cy="0"/>
          </a:xfrm>
          <a:prstGeom prst="straightConnector1">
            <a:avLst/>
          </a:prstGeom>
          <a:noFill/>
          <a:ln w="53975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Роструд">
            <a:extLst>
              <a:ext uri="{FF2B5EF4-FFF2-40B4-BE49-F238E27FC236}">
                <a16:creationId xmlns:a16="http://schemas.microsoft.com/office/drawing/2014/main" id="{DB6D0D6F-3626-AB44-9EE2-54A261291DE0}"/>
              </a:ext>
            </a:extLst>
          </p:cNvPr>
          <p:cNvSpPr/>
          <p:nvPr/>
        </p:nvSpPr>
        <p:spPr>
          <a:xfrm>
            <a:off x="19081300" y="5544526"/>
            <a:ext cx="2960160" cy="1270001"/>
          </a:xfrm>
          <a:prstGeom prst="rect">
            <a:avLst/>
          </a:prstGeom>
          <a:noFill/>
          <a:ln w="57150" cap="rnd">
            <a:noFill/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/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ПФР</a:t>
            </a:r>
            <a:endParaRPr sz="2800" b="1" dirty="0">
              <a:solidFill>
                <a:schemeClr val="accent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sp>
        <p:nvSpPr>
          <p:cNvPr id="44" name="субсидия/общая квота/контроль качества трудоустройства">
            <a:extLst>
              <a:ext uri="{FF2B5EF4-FFF2-40B4-BE49-F238E27FC236}">
                <a16:creationId xmlns:a16="http://schemas.microsoft.com/office/drawing/2014/main" id="{48A0D84B-573F-AB4A-B96C-173B9FB3FE28}"/>
              </a:ext>
            </a:extLst>
          </p:cNvPr>
          <p:cNvSpPr txBox="1"/>
          <p:nvPr/>
        </p:nvSpPr>
        <p:spPr>
          <a:xfrm>
            <a:off x="16058184" y="8230894"/>
            <a:ext cx="446698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Проверка трудоустройства:</a:t>
            </a: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по истечении 1 месяца, </a:t>
            </a:r>
          </a:p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3 месяца, 6 месяца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sp>
        <p:nvSpPr>
          <p:cNvPr id="50" name="гранты">
            <a:extLst>
              <a:ext uri="{FF2B5EF4-FFF2-40B4-BE49-F238E27FC236}">
                <a16:creationId xmlns:a16="http://schemas.microsoft.com/office/drawing/2014/main" id="{EAA5BCE7-5A8D-A84D-885B-86085F9D22EE}"/>
              </a:ext>
            </a:extLst>
          </p:cNvPr>
          <p:cNvSpPr txBox="1"/>
          <p:nvPr/>
        </p:nvSpPr>
        <p:spPr>
          <a:xfrm>
            <a:off x="13988610" y="4732348"/>
            <a:ext cx="240768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Сверка на идентичность</a:t>
            </a:r>
            <a:endParaRPr sz="2000" dirty="0">
              <a:solidFill>
                <a:schemeClr val="accent2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0CCD7F94-93DF-2D4C-827B-73F811F97BB1}"/>
              </a:ext>
            </a:extLst>
          </p:cNvPr>
          <p:cNvCxnSpPr>
            <a:cxnSpLocks/>
            <a:stCxn id="14" idx="2"/>
            <a:endCxn id="17" idx="2"/>
          </p:cNvCxnSpPr>
          <p:nvPr/>
        </p:nvCxnSpPr>
        <p:spPr>
          <a:xfrm rot="5400000" flipH="1">
            <a:off x="5961625" y="5103844"/>
            <a:ext cx="112894" cy="5493773"/>
          </a:xfrm>
          <a:prstGeom prst="bentConnector3">
            <a:avLst>
              <a:gd name="adj1" fmla="val -202491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AF3E2368-D56D-EC46-A487-F89312CDCC52}"/>
              </a:ext>
            </a:extLst>
          </p:cNvPr>
          <p:cNvCxnSpPr>
            <a:cxnSpLocks/>
          </p:cNvCxnSpPr>
          <p:nvPr/>
        </p:nvCxnSpPr>
        <p:spPr>
          <a:xfrm rot="5400000" flipH="1">
            <a:off x="9114839" y="1745290"/>
            <a:ext cx="90470" cy="12197505"/>
          </a:xfrm>
          <a:prstGeom prst="bentConnector3">
            <a:avLst>
              <a:gd name="adj1" fmla="val -2534336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A58C23FE-AF43-5749-8C7F-BBC9219781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34429" y="1632344"/>
            <a:ext cx="535485" cy="10717425"/>
          </a:xfrm>
          <a:prstGeom prst="bentConnector4">
            <a:avLst>
              <a:gd name="adj1" fmla="val -230247"/>
              <a:gd name="adj2" fmla="val 97109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D30DAE33-2465-354D-AE77-47806579E91B}"/>
              </a:ext>
            </a:extLst>
          </p:cNvPr>
          <p:cNvCxnSpPr>
            <a:cxnSpLocks/>
          </p:cNvCxnSpPr>
          <p:nvPr/>
        </p:nvCxnSpPr>
        <p:spPr>
          <a:xfrm rot="10800000">
            <a:off x="12614598" y="4858942"/>
            <a:ext cx="1446287" cy="269524"/>
          </a:xfrm>
          <a:prstGeom prst="bentConnector3">
            <a:avLst>
              <a:gd name="adj1" fmla="val 20979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A57CC62A-DCD9-244F-9893-086FF39B12D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453296" y="5128465"/>
            <a:ext cx="607588" cy="1527687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31">
            <a:extLst>
              <a:ext uri="{FF2B5EF4-FFF2-40B4-BE49-F238E27FC236}">
                <a16:creationId xmlns:a16="http://schemas.microsoft.com/office/drawing/2014/main" id="{7A5B748E-81DB-40A8-A9FA-05F5AF27F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649" y="5913326"/>
            <a:ext cx="2953699" cy="8439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D16174A-2C21-4EC7-B1FB-2691129F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312" y="6570241"/>
            <a:ext cx="2326433" cy="155095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967B999-0640-4581-9857-6DD1CF77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7" y="6576482"/>
            <a:ext cx="2068579" cy="155143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Региональный оператор">
            <a:extLst>
              <a:ext uri="{FF2B5EF4-FFF2-40B4-BE49-F238E27FC236}">
                <a16:creationId xmlns:a16="http://schemas.microsoft.com/office/drawing/2014/main" id="{01206B22-77C7-4D40-A8FE-00A26D18DD68}"/>
              </a:ext>
            </a:extLst>
          </p:cNvPr>
          <p:cNvSpPr/>
          <p:nvPr/>
        </p:nvSpPr>
        <p:spPr>
          <a:xfrm>
            <a:off x="15935073" y="5584182"/>
            <a:ext cx="3870127" cy="113139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lang="ru-RU" sz="2800" b="1" dirty="0">
                <a:solidFill>
                  <a:schemeClr val="accent1"/>
                </a:solidFill>
                <a:latin typeface="Montserrat" pitchFamily="2" charset="77"/>
                <a:ea typeface="Helvetica Neue Medium"/>
                <a:cs typeface="Helvetica Neue Medium"/>
              </a:rPr>
              <a:t>ЕИИС «Соцстрах»</a:t>
            </a:r>
          </a:p>
        </p:txBody>
      </p:sp>
    </p:spTree>
    <p:extLst>
      <p:ext uri="{BB962C8B-B14F-4D97-AF65-F5344CB8AC3E}">
        <p14:creationId xmlns:p14="http://schemas.microsoft.com/office/powerpoint/2010/main" val="92313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id="{C32ACDAE-49EA-4DB7-8CB1-17FC193936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" y="0"/>
            <a:ext cx="24384000" cy="1371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476321" y="752858"/>
            <a:ext cx="22751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ru-RU" sz="7200" dirty="0">
                <a:solidFill>
                  <a:schemeClr val="accent2"/>
                </a:solidFill>
                <a:latin typeface="Montserrat" pitchFamily="2" charset="77"/>
              </a:rPr>
              <a:t>РОЛЬ И ЗАДАЧИ </a:t>
            </a:r>
          </a:p>
          <a:p>
            <a:pPr defTabSz="457200" hangingPunct="1"/>
            <a:r>
              <a:rPr lang="ru-RU" sz="7200" dirty="0">
                <a:solidFill>
                  <a:schemeClr val="accent2"/>
                </a:solidFill>
                <a:latin typeface="Montserrat" pitchFamily="2" charset="77"/>
              </a:rPr>
              <a:t>СУБЪЕКТОВ РОССИЙСКОЙ ФЕДЕРАЦИИ</a:t>
            </a:r>
          </a:p>
        </p:txBody>
      </p:sp>
      <p:sp>
        <p:nvSpPr>
          <p:cNvPr id="37" name="Номер слайда 2">
            <a:extLst>
              <a:ext uri="{FF2B5EF4-FFF2-40B4-BE49-F238E27FC236}">
                <a16:creationId xmlns:a16="http://schemas.microsoft.com/office/drawing/2014/main" id="{5710E548-AFC0-2B4F-AC14-52B055D4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7832" y="1050418"/>
            <a:ext cx="819064" cy="730250"/>
          </a:xfrm>
        </p:spPr>
        <p:txBody>
          <a:bodyPr anchor="t"/>
          <a:lstStyle/>
          <a:p>
            <a:pPr defTabSz="457200" hangingPunct="1"/>
            <a:fld id="{3EB41C90-D637-C143-BDA7-191B306197C0}" type="slidenum">
              <a:rPr lang="en-US" kern="1200">
                <a:solidFill>
                  <a:prstClr val="black">
                    <a:tint val="75000"/>
                  </a:prstClr>
                </a:solidFill>
                <a:latin typeface="Montserrat" pitchFamily="2" charset="77"/>
              </a:rPr>
              <a:pPr defTabSz="457200" hangingPunct="1"/>
              <a:t>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Montserrat" pitchFamily="2" charset="77"/>
            </a:endParaRPr>
          </a:p>
        </p:txBody>
      </p:sp>
      <p:sp>
        <p:nvSpPr>
          <p:cNvPr id="30" name="Управляющий комитет">
            <a:extLst>
              <a:ext uri="{FF2B5EF4-FFF2-40B4-BE49-F238E27FC236}">
                <a16:creationId xmlns:a16="http://schemas.microsoft.com/office/drawing/2014/main" id="{72540626-5E76-3749-ADEF-40872898FD1E}"/>
              </a:ext>
            </a:extLst>
          </p:cNvPr>
          <p:cNvSpPr/>
          <p:nvPr/>
        </p:nvSpPr>
        <p:spPr>
          <a:xfrm>
            <a:off x="794839" y="6097463"/>
            <a:ext cx="6834358" cy="1521073"/>
          </a:xfrm>
          <a:prstGeom prst="rect">
            <a:avLst/>
          </a:prstGeom>
          <a:solidFill>
            <a:srgbClr val="FFFFFF"/>
          </a:solidFill>
          <a:ln w="63500" cap="rnd">
            <a:noFill/>
            <a:prstDash val="solid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l"/>
            <a:endParaRPr lang="ru-RU" b="1" dirty="0">
              <a:solidFill>
                <a:schemeClr val="accent1"/>
              </a:solidFill>
              <a:latin typeface="Montserrat SemiBold" pitchFamily="2" charset="77"/>
            </a:endParaRPr>
          </a:p>
        </p:txBody>
      </p:sp>
      <p:sp>
        <p:nvSpPr>
          <p:cNvPr id="31" name="Управляющий комитет">
            <a:extLst>
              <a:ext uri="{FF2B5EF4-FFF2-40B4-BE49-F238E27FC236}">
                <a16:creationId xmlns:a16="http://schemas.microsoft.com/office/drawing/2014/main" id="{3CFBB999-F09C-7446-B65D-1CBB7FFDCAF6}"/>
              </a:ext>
            </a:extLst>
          </p:cNvPr>
          <p:cNvSpPr/>
          <p:nvPr/>
        </p:nvSpPr>
        <p:spPr>
          <a:xfrm>
            <a:off x="794838" y="9013566"/>
            <a:ext cx="9747655" cy="595035"/>
          </a:xfrm>
          <a:prstGeom prst="rect">
            <a:avLst/>
          </a:prstGeom>
          <a:solidFill>
            <a:srgbClr val="FFFFFF"/>
          </a:solidFill>
          <a:ln w="63500" cap="rnd">
            <a:noFill/>
            <a:prstDash val="solid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l"/>
            <a:endParaRPr lang="ru-RU" b="1" dirty="0">
              <a:solidFill>
                <a:schemeClr val="accent1"/>
              </a:solidFill>
              <a:latin typeface="Montserrat SemiBold" pitchFamily="2" charset="77"/>
            </a:endParaRPr>
          </a:p>
        </p:txBody>
      </p:sp>
      <p:sp>
        <p:nvSpPr>
          <p:cNvPr id="34" name="Роструд">
            <a:extLst>
              <a:ext uri="{FF2B5EF4-FFF2-40B4-BE49-F238E27FC236}">
                <a16:creationId xmlns:a16="http://schemas.microsoft.com/office/drawing/2014/main" id="{1BB37306-1413-2E40-AD8E-C5DE43C990E6}"/>
              </a:ext>
            </a:extLst>
          </p:cNvPr>
          <p:cNvSpPr/>
          <p:nvPr/>
        </p:nvSpPr>
        <p:spPr>
          <a:xfrm>
            <a:off x="3628475" y="4264587"/>
            <a:ext cx="16820425" cy="872034"/>
          </a:xfrm>
          <a:prstGeom prst="rect">
            <a:avLst/>
          </a:prstGeom>
          <a:solidFill>
            <a:srgbClr val="FFFFFF"/>
          </a:solidFill>
          <a:ln w="63500" cap="rnd">
            <a:noFill/>
            <a:prstDash val="solid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/>
            <a:r>
              <a:rPr lang="ru-RU" sz="5000" b="1" dirty="0">
                <a:solidFill>
                  <a:schemeClr val="accent1"/>
                </a:solidFill>
                <a:latin typeface="Montserrat" panose="00000500000000000000" pitchFamily="2" charset="-52"/>
                <a:ea typeface="Helvetica Neue Medium"/>
                <a:cs typeface="Helvetica Neue Medium"/>
              </a:rPr>
              <a:t>Органы службы занятости</a:t>
            </a:r>
            <a:endParaRPr sz="5000" b="1" dirty="0">
              <a:solidFill>
                <a:schemeClr val="accent1"/>
              </a:solidFill>
              <a:latin typeface="Montserrat" panose="00000500000000000000" pitchFamily="2" charset="-52"/>
              <a:ea typeface="Helvetica Neue Medium"/>
              <a:cs typeface="Helvetica Neue Medium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19C60A5-3289-4044-B04B-9E5852EF3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942314"/>
              </p:ext>
            </p:extLst>
          </p:nvPr>
        </p:nvGraphicFramePr>
        <p:xfrm>
          <a:off x="2275298" y="5047812"/>
          <a:ext cx="19833404" cy="708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722442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376</Words>
  <Application>Microsoft Office PowerPoint</Application>
  <PresentationFormat>Произвольный</PresentationFormat>
  <Paragraphs>58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Helvetica Neue Medium</vt:lpstr>
      <vt:lpstr>Montserrat</vt:lpstr>
      <vt:lpstr>Montserrat SemiBold</vt:lpstr>
      <vt:lpstr>21_BasicWhite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обучения в рамках федерального проекта «Содействие занятости»</dc:title>
  <dc:creator>WSR-User</dc:creator>
  <cp:lastModifiedBy>Екатерина Анатольевна Меркулова</cp:lastModifiedBy>
  <cp:revision>162</cp:revision>
  <cp:lastPrinted>2021-03-15T19:26:15Z</cp:lastPrinted>
  <dcterms:modified xsi:type="dcterms:W3CDTF">2021-03-17T16:22:22Z</dcterms:modified>
</cp:coreProperties>
</file>